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7" r:id="rId9"/>
    <p:sldId id="268" r:id="rId10"/>
    <p:sldId id="262" r:id="rId11"/>
    <p:sldId id="271" r:id="rId12"/>
    <p:sldId id="263" r:id="rId13"/>
    <p:sldId id="269" r:id="rId14"/>
    <p:sldId id="272" r:id="rId15"/>
    <p:sldId id="264" r:id="rId16"/>
    <p:sldId id="265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E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171" autoAdjust="0"/>
  </p:normalViewPr>
  <p:slideViewPr>
    <p:cSldViewPr snapToGrid="0" snapToObjects="1">
      <p:cViewPr varScale="1">
        <p:scale>
          <a:sx n="76" d="100"/>
          <a:sy n="76" d="100"/>
        </p:scale>
        <p:origin x="-26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20268-8A54-40FD-AA8A-0A5A68737D5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49DC3-CFD1-4454-8E3F-92D4F10D7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2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11/4/914.f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project is the infant respiratory rate monitor.</a:t>
            </a:r>
            <a:r>
              <a:rPr lang="en-US" baseline="0" dirty="0" smtClean="0"/>
              <a:t> It’s a project put forth by engineering world health in their annual “projects that matter” list. The list details problems in the developing world and seeks the help of engineers in creating a cheap and effective solution which could be implemented abroad to save lives and improve quality of life.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98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V2=1.6*v1</a:t>
            </a:r>
          </a:p>
          <a:p>
            <a:endParaRPr lang="en-US" dirty="0" smtClean="0"/>
          </a:p>
          <a:p>
            <a:r>
              <a:rPr lang="en-US" dirty="0" smtClean="0"/>
              <a:t>V1=4/3*pi*r1^3</a:t>
            </a:r>
          </a:p>
          <a:p>
            <a:endParaRPr lang="en-US" dirty="0" smtClean="0"/>
          </a:p>
          <a:p>
            <a:r>
              <a:rPr lang="en-US" dirty="0" smtClean="0"/>
              <a:t>V2=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6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SIDS has been defined as “the sudden death of an infant under 1 year of age that remains unexplained after a thorough case investigation, including performance of a complete autopsy, examination of the death scene, and review of the clinical history.”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Apnea of infancy is defined as “an unexplained episode of cessation of breathing for 20 seconds or longer, or a shorter respiratory pause associated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cyanosis, pallor, and/or marked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The term “apnea of infancy” generally refers to infants with gestational age of 37 weeks or more at the onset of apnea.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Apnea usually denotes a problem in the pathways of the brain which control respiration.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Obstructive</a:t>
            </a:r>
            <a:r>
              <a:rPr lang="en-US" baseline="0" dirty="0" smtClean="0"/>
              <a:t> Apnea denotes a physical blockage of the pathway—airway to the throat relaxes and obstructs itself</a:t>
            </a:r>
          </a:p>
          <a:p>
            <a:pPr fontAlgn="base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baseline="0" dirty="0" smtClean="0"/>
          </a:p>
          <a:p>
            <a:pPr fontAlgn="base"/>
            <a:r>
              <a:rPr lang="en-US" baseline="0" dirty="0" smtClean="0"/>
              <a:t>University of Emory found that patients who were most at risk included infection, low blood sugar, low blood oxygen, environmental factors, airway problems, neurological problems</a:t>
            </a:r>
          </a:p>
          <a:p>
            <a:pPr fontAlgn="base"/>
            <a:endParaRPr lang="en-US" baseline="0" dirty="0" smtClean="0"/>
          </a:p>
          <a:p>
            <a:pPr fontAlgn="base"/>
            <a:r>
              <a:rPr lang="en-US" baseline="0" dirty="0" smtClean="0"/>
              <a:t>Infants who are at risk for sleep apnea are usually heavily monitored. If the nurse is aware of the episode </a:t>
            </a:r>
            <a:r>
              <a:rPr lang="en-US" baseline="0" dirty="0" err="1" smtClean="0"/>
              <a:t>occuring</a:t>
            </a:r>
            <a:r>
              <a:rPr lang="en-US" baseline="0" dirty="0" smtClean="0"/>
              <a:t>, she will begin to check all the baby’s vitals. If the baby does not recover physical chest stimulation may be required. Stimulants such as </a:t>
            </a:r>
            <a:r>
              <a:rPr lang="en-US" baseline="0" dirty="0" err="1" smtClean="0"/>
              <a:t>caffiene</a:t>
            </a:r>
            <a:r>
              <a:rPr lang="en-US" baseline="0" dirty="0" smtClean="0"/>
              <a:t> and other drugs may also be given along with an oxygen mask if the infant has a recurring problem.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6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2,250 babies die in the U.S. every year to SIDS</a:t>
            </a:r>
            <a:r>
              <a:rPr lang="en-US" sz="1200" baseline="30000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developing</a:t>
            </a:r>
            <a:r>
              <a:rPr lang="en-US" baseline="0" dirty="0" smtClean="0"/>
              <a:t> countries are understaffed and can not possibly monitor every baby for symptoms and risk factors.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Engineering world health believes that a device which monitors infants and can alert nurses to sleep apnea would drastically reduce the amount of deaths per year in developing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5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enough to attach the side of a crib.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Detachable so that the device can be moved between cribs.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Cheap and affordable to make and implement.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Straight forward and does not require training to use.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Loud and audible from reasonable distances.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Capable of detecting breathing cessation greater than 20 seconds.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Precise and sensitive to breathing cessation.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Reliable and requires little, if any, maintenance.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1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44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49DC3-CFD1-4454-8E3F-92D4F10D72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40A723-3F6D-C94D-93C3-354DB3E9F71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7B01D7-52EC-1542-AF90-E2FB953DC1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81102"/>
            <a:ext cx="9144000" cy="182976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Infant Respiratory </a:t>
            </a:r>
            <a:r>
              <a:rPr lang="en-US" sz="4000" dirty="0" smtClean="0"/>
              <a:t>Rate Monitor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9914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/>
              <a:t>Sean </a:t>
            </a:r>
            <a:r>
              <a:rPr lang="en-US" sz="2000" dirty="0" err="1" smtClean="0"/>
              <a:t>Ermer</a:t>
            </a:r>
            <a:endParaRPr lang="en-US" sz="2000" dirty="0" smtClean="0"/>
          </a:p>
          <a:p>
            <a:pPr algn="ctr"/>
            <a:r>
              <a:rPr lang="en-US" sz="2000" dirty="0" smtClean="0"/>
              <a:t>Tim Lau</a:t>
            </a:r>
          </a:p>
          <a:p>
            <a:pPr algn="ctr"/>
            <a:r>
              <a:rPr lang="en-US" sz="2000" dirty="0" smtClean="0"/>
              <a:t>Leo </a:t>
            </a:r>
            <a:r>
              <a:rPr lang="en-US" sz="2000" dirty="0" smtClean="0"/>
              <a:t>Li</a:t>
            </a:r>
          </a:p>
          <a:p>
            <a:pPr algn="ctr"/>
            <a:r>
              <a:rPr lang="en-US" sz="2000" dirty="0" smtClean="0"/>
              <a:t>Mentor: Dr. Daniel Moran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013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Patent </a:t>
            </a:r>
            <a:r>
              <a:rPr lang="en-US" dirty="0" smtClean="0"/>
              <a:t>Search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endParaRPr lang="en-US" dirty="0" smtClean="0"/>
          </a:p>
          <a:p>
            <a:pPr marL="109728" indent="0">
              <a:buFont typeface="Wingdings 3"/>
              <a:buNone/>
            </a:pPr>
            <a:endParaRPr lang="en-US" dirty="0" smtClean="0"/>
          </a:p>
          <a:p>
            <a:pPr marL="109728" indent="0">
              <a:buFont typeface="Wingdings 3"/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22030"/>
              </p:ext>
            </p:extLst>
          </p:nvPr>
        </p:nvGraphicFramePr>
        <p:xfrm>
          <a:off x="1362031" y="2259679"/>
          <a:ext cx="6724737" cy="327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39"/>
                <a:gridCol w="4546298"/>
              </a:tblGrid>
              <a:tr h="546925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 Patent #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4895162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Belt with electrodes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2006/0047217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Pressure pads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43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5295490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Elastic belt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algn="l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4738266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Infrared CO</a:t>
                      </a:r>
                      <a:r>
                        <a:rPr lang="en-US" baseline="-25000" dirty="0" smtClean="0"/>
                        <a:t>2 </a:t>
                      </a:r>
                      <a:r>
                        <a:rPr lang="en-US" baseline="0" dirty="0" smtClean="0"/>
                        <a:t>monitor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925">
                <a:tc>
                  <a:txBody>
                    <a:bodyPr/>
                    <a:lstStyle/>
                    <a:p>
                      <a:pPr algn="l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4928703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Infrared absorption of oxygen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3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Directions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endParaRPr lang="en-US" dirty="0" smtClean="0"/>
          </a:p>
          <a:p>
            <a:r>
              <a:rPr lang="en-US" dirty="0" smtClean="0"/>
              <a:t>Pressure sensing bed</a:t>
            </a:r>
          </a:p>
          <a:p>
            <a:pPr lvl="1"/>
            <a:r>
              <a:rPr lang="en-US" dirty="0" smtClean="0"/>
              <a:t>Waterbed</a:t>
            </a:r>
          </a:p>
          <a:p>
            <a:pPr lvl="1"/>
            <a:r>
              <a:rPr lang="en-US" dirty="0" smtClean="0"/>
              <a:t>Piezoelectric pad</a:t>
            </a:r>
          </a:p>
          <a:p>
            <a:endParaRPr lang="en-US" dirty="0" smtClean="0"/>
          </a:p>
          <a:p>
            <a:r>
              <a:rPr lang="en-US" dirty="0" smtClean="0"/>
              <a:t>Infrared Detectors</a:t>
            </a:r>
          </a:p>
          <a:p>
            <a:pPr lvl="1"/>
            <a:r>
              <a:rPr lang="en-US" dirty="0" smtClean="0"/>
              <a:t>Expired gas</a:t>
            </a:r>
          </a:p>
          <a:p>
            <a:pPr lvl="1"/>
            <a:r>
              <a:rPr lang="en-US" dirty="0" smtClean="0"/>
              <a:t>Infrared motion sensing</a:t>
            </a:r>
          </a:p>
          <a:p>
            <a:pPr marL="109728" indent="0">
              <a:buFont typeface="Wingdings 3"/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 Fourier Transform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78" y="1823662"/>
            <a:ext cx="6670717" cy="942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770" y="3043298"/>
            <a:ext cx="4135929" cy="325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Nyquist</a:t>
            </a:r>
            <a:r>
              <a:rPr lang="en-US" dirty="0" smtClean="0"/>
              <a:t> frequency= 2*highest frequency</a:t>
            </a:r>
          </a:p>
          <a:p>
            <a:endParaRPr lang="en-US" dirty="0"/>
          </a:p>
          <a:p>
            <a:r>
              <a:rPr lang="en-US" dirty="0" smtClean="0"/>
              <a:t>Infant respiratory rate= .5-1 Hz</a:t>
            </a:r>
          </a:p>
          <a:p>
            <a:endParaRPr lang="en-US" dirty="0"/>
          </a:p>
          <a:p>
            <a:r>
              <a:rPr lang="en-US" dirty="0" smtClean="0"/>
              <a:t>Lowest acceptable rate=2 Hz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Rate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0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Tidal capacity ~ 50-80 mL</a:t>
            </a:r>
            <a:r>
              <a:rPr lang="en-US" baseline="30000" dirty="0" smtClean="0"/>
              <a:t>5 </a:t>
            </a:r>
            <a:r>
              <a:rPr lang="en-US" dirty="0" smtClean="0"/>
              <a:t>=60% increase</a:t>
            </a:r>
          </a:p>
          <a:p>
            <a:endParaRPr lang="en-US" baseline="30000" dirty="0"/>
          </a:p>
          <a:p>
            <a:r>
              <a:rPr lang="en-US" dirty="0" smtClean="0"/>
              <a:t>60% increase in volume = 16% increase in radius</a:t>
            </a:r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dirty="0" smtClean="0"/>
              <a:t>Assume r</a:t>
            </a:r>
            <a:r>
              <a:rPr lang="en-US" baseline="-25000" dirty="0" smtClean="0"/>
              <a:t>lungs</a:t>
            </a:r>
            <a:r>
              <a:rPr lang="en-US" dirty="0" smtClean="0"/>
              <a:t> about 7 centimeters at rest</a:t>
            </a:r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-25000" dirty="0" smtClean="0"/>
              <a:t>lungs</a:t>
            </a:r>
            <a:r>
              <a:rPr lang="en-US" dirty="0" smtClean="0"/>
              <a:t>=8.14 cm </a:t>
            </a:r>
            <a:r>
              <a:rPr lang="en-US" dirty="0" smtClean="0"/>
              <a:t>at max</a:t>
            </a:r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Displacement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223631" y="6488668"/>
            <a:ext cx="2786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aseline="30000" dirty="0" smtClean="0"/>
              <a:t>5</a:t>
            </a:r>
            <a:r>
              <a:rPr lang="fr-FR" sz="1200" dirty="0" smtClean="0"/>
              <a:t>Eur </a:t>
            </a:r>
            <a:r>
              <a:rPr lang="fr-FR" sz="1200" dirty="0" err="1"/>
              <a:t>Respir</a:t>
            </a:r>
            <a:r>
              <a:rPr lang="fr-FR" sz="1200" dirty="0"/>
              <a:t> J 1998; 12: 1186–1190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44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 Schedule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74351"/>
              </p:ext>
            </p:extLst>
          </p:nvPr>
        </p:nvGraphicFramePr>
        <p:xfrm>
          <a:off x="347774" y="2095500"/>
          <a:ext cx="8445497" cy="2494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101"/>
                <a:gridCol w="497770"/>
                <a:gridCol w="497770"/>
                <a:gridCol w="497770"/>
                <a:gridCol w="497770"/>
                <a:gridCol w="497770"/>
                <a:gridCol w="613916"/>
                <a:gridCol w="497770"/>
                <a:gridCol w="497770"/>
                <a:gridCol w="597324"/>
                <a:gridCol w="497770"/>
                <a:gridCol w="497770"/>
                <a:gridCol w="613916"/>
                <a:gridCol w="497770"/>
                <a:gridCol w="419169"/>
                <a:gridCol w="78601"/>
                <a:gridCol w="497770"/>
              </a:tblGrid>
              <a:tr h="319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24-Sep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8-Oct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22-Oct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5-Nov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19-Nov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5-Dec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08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Website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08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Preliminary Design Research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08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Risk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529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Final Design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01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Web Page Finished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CE0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2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474552"/>
              </p:ext>
            </p:extLst>
          </p:nvPr>
        </p:nvGraphicFramePr>
        <p:xfrm>
          <a:off x="450937" y="2128838"/>
          <a:ext cx="8229600" cy="207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Ermer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 Lau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 Li</a:t>
                      </a:r>
                      <a:endParaRPr lang="en-US" dirty="0"/>
                    </a:p>
                  </a:txBody>
                  <a:tcPr/>
                </a:tc>
              </a:tr>
              <a:tr h="170402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Physical Design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Ergonomics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Pricing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Web Page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Programming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Contact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System Modeling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Calculations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937" y="129082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4400" dirty="0" smtClean="0"/>
              <a:t>Thank You!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0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704"/>
            <a:ext cx="8561540" cy="5677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SIDS—Sudden Infant Death Syndrome</a:t>
            </a:r>
            <a:r>
              <a:rPr lang="en-US" baseline="30000" dirty="0" smtClean="0"/>
              <a:t>1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Sleep Apnea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Obstructive</a:t>
            </a:r>
          </a:p>
          <a:p>
            <a:pPr lvl="1"/>
            <a:r>
              <a:rPr lang="en-US" dirty="0" smtClean="0"/>
              <a:t>Mixed</a:t>
            </a:r>
          </a:p>
          <a:p>
            <a:pPr lvl="1"/>
            <a:endParaRPr lang="en-US" dirty="0"/>
          </a:p>
          <a:p>
            <a:pPr marL="393192" lvl="1" indent="0" algn="r">
              <a:buNone/>
            </a:pPr>
            <a:endParaRPr lang="pt-BR" sz="1200" dirty="0" smtClean="0"/>
          </a:p>
          <a:p>
            <a:pPr marL="393192" lvl="1" indent="0" algn="r">
              <a:buNone/>
            </a:pPr>
            <a:endParaRPr lang="pt-BR" sz="1200" dirty="0"/>
          </a:p>
          <a:p>
            <a:pPr marL="393192" lvl="1" indent="0" algn="r">
              <a:buNone/>
            </a:pPr>
            <a:endParaRPr lang="pt-BR" sz="1200" dirty="0" smtClean="0"/>
          </a:p>
          <a:p>
            <a:pPr marL="393192" lvl="1" indent="0" algn="r">
              <a:buNone/>
            </a:pPr>
            <a:endParaRPr lang="pt-BR" sz="1200" dirty="0"/>
          </a:p>
          <a:p>
            <a:pPr marL="393192" lvl="1" indent="0" algn="r">
              <a:buNone/>
            </a:pPr>
            <a:endParaRPr lang="pt-BR" sz="1200" baseline="30000" dirty="0" smtClean="0"/>
          </a:p>
          <a:p>
            <a:pPr marL="393192" lvl="1" indent="0" algn="r">
              <a:buNone/>
            </a:pPr>
            <a:r>
              <a:rPr lang="pt-BR" sz="1200" baseline="30000" dirty="0" smtClean="0"/>
              <a:t>1</a:t>
            </a:r>
            <a:r>
              <a:rPr lang="pt-BR" sz="1100" dirty="0" smtClean="0"/>
              <a:t>PEDIATRICS</a:t>
            </a:r>
            <a:r>
              <a:rPr lang="pt-BR" sz="1100" dirty="0"/>
              <a:t> Vol. 111 No. 4 April 1, 2003 </a:t>
            </a:r>
            <a:r>
              <a:rPr lang="pt-BR" sz="1100" dirty="0" smtClean="0"/>
              <a:t>pp</a:t>
            </a:r>
            <a:r>
              <a:rPr lang="pt-BR" sz="1100" dirty="0"/>
              <a:t>. 914 -917 </a:t>
            </a:r>
            <a:endParaRPr lang="en-US" sz="11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1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487"/>
            <a:ext cx="8586592" cy="567729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800" dirty="0" smtClean="0"/>
              <a:t>Risk Factors</a:t>
            </a:r>
            <a:r>
              <a:rPr lang="en-US" sz="2800" baseline="30000" dirty="0" smtClean="0"/>
              <a:t>2</a:t>
            </a:r>
          </a:p>
          <a:p>
            <a:pPr lvl="1"/>
            <a:r>
              <a:rPr lang="en-US" sz="2800" dirty="0" smtClean="0"/>
              <a:t>Infection</a:t>
            </a:r>
          </a:p>
          <a:p>
            <a:pPr lvl="1"/>
            <a:r>
              <a:rPr lang="en-US" sz="2800" dirty="0" smtClean="0"/>
              <a:t>Low blood sugar</a:t>
            </a:r>
          </a:p>
          <a:p>
            <a:pPr lvl="1"/>
            <a:r>
              <a:rPr lang="en-US" sz="2800" dirty="0" smtClean="0"/>
              <a:t>Environment</a:t>
            </a:r>
          </a:p>
          <a:p>
            <a:pPr lvl="1"/>
            <a:r>
              <a:rPr lang="en-US" sz="2800" dirty="0" smtClean="0"/>
              <a:t>Premature birth</a:t>
            </a:r>
            <a:endParaRPr lang="en-US" sz="2800" dirty="0" smtClean="0"/>
          </a:p>
          <a:p>
            <a:pPr lvl="1"/>
            <a:r>
              <a:rPr lang="en-US" sz="2800" dirty="0" smtClean="0"/>
              <a:t>Neurological problems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 smtClean="0"/>
              <a:t>Treatment Options</a:t>
            </a:r>
            <a:r>
              <a:rPr lang="en-US" sz="2800" baseline="30000" dirty="0" smtClean="0"/>
              <a:t>2</a:t>
            </a:r>
          </a:p>
          <a:p>
            <a:pPr lvl="1"/>
            <a:r>
              <a:rPr lang="en-US" sz="2800" dirty="0" smtClean="0"/>
              <a:t>Physical intervention</a:t>
            </a:r>
          </a:p>
          <a:p>
            <a:pPr lvl="1"/>
            <a:r>
              <a:rPr lang="en-US" sz="2800" dirty="0" smtClean="0"/>
              <a:t>Oxygen </a:t>
            </a:r>
            <a:r>
              <a:rPr lang="en-US" sz="2800" dirty="0" smtClean="0"/>
              <a:t>mask</a:t>
            </a:r>
            <a:endParaRPr lang="en-US" sz="2800" dirty="0" smtClean="0"/>
          </a:p>
          <a:p>
            <a:pPr lvl="1"/>
            <a:r>
              <a:rPr lang="en-US" sz="2800" dirty="0" smtClean="0"/>
              <a:t>Drugs</a:t>
            </a:r>
          </a:p>
          <a:p>
            <a:endParaRPr lang="en-US" dirty="0" smtClean="0"/>
          </a:p>
          <a:p>
            <a:pPr marL="109728" indent="0" algn="r">
              <a:buNone/>
            </a:pPr>
            <a:endParaRPr lang="en-US" dirty="0" smtClean="0"/>
          </a:p>
          <a:p>
            <a:pPr marL="109728" indent="0" algn="r">
              <a:buNone/>
            </a:pPr>
            <a:endParaRPr lang="en-US" dirty="0"/>
          </a:p>
          <a:p>
            <a:pPr marL="109728" indent="0" algn="r">
              <a:buNone/>
            </a:pPr>
            <a:r>
              <a:rPr lang="en-US" sz="1500" baseline="30000" dirty="0" smtClean="0"/>
              <a:t>2</a:t>
            </a:r>
            <a:r>
              <a:rPr lang="en-US" sz="1400" dirty="0" smtClean="0"/>
              <a:t>Emory School of Medicine Department of Pediatrics</a:t>
            </a:r>
          </a:p>
          <a:p>
            <a:pPr marL="109728" indent="0" algn="r">
              <a:buNone/>
            </a:pPr>
            <a:r>
              <a:rPr lang="en-US" sz="1400" dirty="0"/>
              <a:t>http://www.pediatrics.emory.edu/divisions/neonatology/parent_info3.html</a:t>
            </a:r>
            <a:endParaRPr lang="en-US" sz="1400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8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86384" cy="537667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8000" dirty="0"/>
              <a:t>Solution: A device which can </a:t>
            </a:r>
            <a:r>
              <a:rPr lang="en-US" sz="8000" u="sng" dirty="0"/>
              <a:t>cheaply</a:t>
            </a:r>
            <a:r>
              <a:rPr lang="en-US" sz="8000" dirty="0"/>
              <a:t> monitor an infant for sleep apnea and alert a nurse via an alarm</a:t>
            </a:r>
            <a:endParaRPr lang="en-US" sz="8000" u="sng" dirty="0"/>
          </a:p>
          <a:p>
            <a:endParaRPr lang="en-US" sz="8000" dirty="0"/>
          </a:p>
          <a:p>
            <a:endParaRPr lang="en-US" sz="8000" dirty="0" smtClean="0"/>
          </a:p>
          <a:p>
            <a:r>
              <a:rPr lang="en-US" sz="8000" dirty="0" smtClean="0"/>
              <a:t>2,250 babies die in the U.S. every year to </a:t>
            </a:r>
            <a:r>
              <a:rPr lang="en-US" sz="8000" dirty="0" smtClean="0"/>
              <a:t>SIDS</a:t>
            </a:r>
            <a:r>
              <a:rPr lang="en-US" sz="8000" baseline="30000" dirty="0" smtClean="0"/>
              <a:t>3</a:t>
            </a:r>
          </a:p>
          <a:p>
            <a:endParaRPr lang="en-US" sz="8000" baseline="30000" dirty="0" smtClean="0"/>
          </a:p>
          <a:p>
            <a:endParaRPr lang="en-US" sz="8000" baseline="30000" dirty="0"/>
          </a:p>
          <a:p>
            <a:r>
              <a:rPr lang="en-US" sz="8000" dirty="0"/>
              <a:t>Developing countries tend to have higher death rates</a:t>
            </a:r>
          </a:p>
          <a:p>
            <a:endParaRPr lang="en-US" sz="8000" dirty="0" smtClean="0"/>
          </a:p>
          <a:p>
            <a:endParaRPr lang="en-US" sz="8000" dirty="0" smtClean="0"/>
          </a:p>
          <a:p>
            <a:r>
              <a:rPr lang="en-US" sz="8000" dirty="0" smtClean="0"/>
              <a:t>Apnea affects about 2% of all infants</a:t>
            </a:r>
            <a:r>
              <a:rPr lang="en-US" sz="8000" baseline="30000" dirty="0"/>
              <a:t>4</a:t>
            </a:r>
            <a:endParaRPr lang="en-US" sz="8000" baseline="30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109728" indent="0">
              <a:buNone/>
            </a:pPr>
            <a:endParaRPr lang="en-US" sz="3400" dirty="0" smtClean="0"/>
          </a:p>
          <a:p>
            <a:endParaRPr lang="en-US" sz="3400" dirty="0"/>
          </a:p>
          <a:p>
            <a:endParaRPr lang="en-US" dirty="0"/>
          </a:p>
          <a:p>
            <a:pPr marL="109728" indent="0" algn="r">
              <a:buNone/>
            </a:pPr>
            <a:endParaRPr lang="en-US" sz="1200" dirty="0" smtClean="0"/>
          </a:p>
          <a:p>
            <a:pPr marL="109728" indent="0" algn="r">
              <a:buNone/>
            </a:pPr>
            <a:endParaRPr lang="en-US" sz="1200" dirty="0"/>
          </a:p>
          <a:p>
            <a:pPr marL="109728" indent="0" algn="r">
              <a:buNone/>
            </a:pPr>
            <a:endParaRPr lang="en-US" sz="3400" dirty="0" smtClean="0"/>
          </a:p>
          <a:p>
            <a:pPr marL="109728" indent="0" algn="r">
              <a:buNone/>
            </a:pPr>
            <a:r>
              <a:rPr lang="en-US" sz="3400" baseline="30000" dirty="0"/>
              <a:t>3</a:t>
            </a:r>
            <a:r>
              <a:rPr lang="en-US" sz="3400" dirty="0" smtClean="0"/>
              <a:t>Center for Disease Control</a:t>
            </a:r>
          </a:p>
          <a:p>
            <a:pPr marL="109728" indent="0" algn="r">
              <a:buNone/>
            </a:pPr>
            <a:r>
              <a:rPr lang="en-US" sz="3400" dirty="0"/>
              <a:t>http</a:t>
            </a:r>
            <a:r>
              <a:rPr lang="en-US" sz="3400" dirty="0" smtClean="0"/>
              <a:t>://</a:t>
            </a:r>
            <a:r>
              <a:rPr lang="en-US" sz="3400" dirty="0" smtClean="0"/>
              <a:t>www.cdc.gov/sids</a:t>
            </a:r>
            <a:r>
              <a:rPr lang="en-US" sz="3400" dirty="0" smtClean="0"/>
              <a:t>/</a:t>
            </a:r>
          </a:p>
          <a:p>
            <a:pPr marL="109728" indent="0" algn="r">
              <a:buNone/>
            </a:pPr>
            <a:r>
              <a:rPr lang="en-US" sz="3400" i="1" baseline="30000" dirty="0" smtClean="0"/>
              <a:t>4</a:t>
            </a:r>
            <a:r>
              <a:rPr lang="en-US" sz="3400" i="1" dirty="0" smtClean="0"/>
              <a:t>Sleep </a:t>
            </a:r>
            <a:r>
              <a:rPr lang="en-US" sz="3400" i="1" dirty="0"/>
              <a:t>Apnea and Your </a:t>
            </a:r>
            <a:r>
              <a:rPr lang="en-US" sz="3400" i="1" dirty="0" smtClean="0"/>
              <a:t>Child</a:t>
            </a:r>
          </a:p>
          <a:p>
            <a:pPr marL="109728" indent="0" algn="r">
              <a:buNone/>
            </a:pPr>
            <a:r>
              <a:rPr lang="en-US" sz="3400" i="1" dirty="0" smtClean="0"/>
              <a:t> </a:t>
            </a:r>
            <a:r>
              <a:rPr lang="en-US" sz="3400" i="1" dirty="0"/>
              <a:t>(Copyright </a:t>
            </a:r>
            <a:r>
              <a:rPr lang="en-US" sz="3400" i="1" dirty="0" smtClean="0"/>
              <a:t>2003 </a:t>
            </a:r>
            <a:r>
              <a:rPr lang="en-US" sz="3400" i="1" dirty="0"/>
              <a:t>American Academy of Pediatrics)</a:t>
            </a:r>
            <a:endParaRPr lang="en-US" sz="3400" dirty="0"/>
          </a:p>
          <a:p>
            <a:pPr marL="109728" indent="0" algn="r">
              <a:buNone/>
            </a:pPr>
            <a:endParaRPr lang="en-US" sz="3400" dirty="0" smtClean="0"/>
          </a:p>
          <a:p>
            <a:pPr marL="109728" indent="0" algn="r">
              <a:buNone/>
            </a:pPr>
            <a:endParaRPr lang="en-US" sz="3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eed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5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16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Cheap</a:t>
            </a:r>
          </a:p>
          <a:p>
            <a:r>
              <a:rPr lang="en-US" dirty="0" smtClean="0"/>
              <a:t>Small </a:t>
            </a:r>
          </a:p>
          <a:p>
            <a:r>
              <a:rPr lang="en-US" dirty="0" smtClean="0"/>
              <a:t>Detachable </a:t>
            </a:r>
          </a:p>
          <a:p>
            <a:r>
              <a:rPr lang="en-US" dirty="0" smtClean="0"/>
              <a:t>Straight </a:t>
            </a:r>
            <a:r>
              <a:rPr lang="en-US" dirty="0"/>
              <a:t>forward </a:t>
            </a:r>
            <a:endParaRPr lang="en-US" dirty="0" smtClean="0"/>
          </a:p>
          <a:p>
            <a:r>
              <a:rPr lang="en-US" dirty="0" smtClean="0"/>
              <a:t>Loud </a:t>
            </a:r>
          </a:p>
          <a:p>
            <a:r>
              <a:rPr lang="en-US" dirty="0" smtClean="0"/>
              <a:t>Capable </a:t>
            </a:r>
          </a:p>
          <a:p>
            <a:r>
              <a:rPr lang="en-US" dirty="0" smtClean="0"/>
              <a:t>Precise</a:t>
            </a:r>
          </a:p>
          <a:p>
            <a:pPr lvl="0"/>
            <a:r>
              <a:rPr lang="en-US" dirty="0" smtClean="0"/>
              <a:t>Reliable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5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Less than $60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Detects breathing cessations of 20s or </a:t>
            </a:r>
            <a:r>
              <a:rPr lang="en-US" dirty="0" smtClean="0"/>
              <a:t>longer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Alarm is audible from outside the room</a:t>
            </a:r>
          </a:p>
          <a:p>
            <a:endParaRPr lang="en-US" dirty="0" smtClean="0"/>
          </a:p>
          <a:p>
            <a:r>
              <a:rPr lang="en-US" dirty="0" smtClean="0"/>
              <a:t>Comfortable for the infant</a:t>
            </a:r>
          </a:p>
          <a:p>
            <a:endParaRPr lang="en-US" dirty="0"/>
          </a:p>
          <a:p>
            <a:r>
              <a:rPr lang="en-US" dirty="0" smtClean="0"/>
              <a:t>Design completed by December 2012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Specific Design 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Healthdyne</a:t>
            </a:r>
            <a:r>
              <a:rPr lang="en-US" dirty="0" smtClean="0"/>
              <a:t> </a:t>
            </a:r>
            <a:r>
              <a:rPr lang="en-US" dirty="0" smtClean="0"/>
              <a:t>970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smart apnea monitor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Uses electrodes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under </a:t>
            </a:r>
            <a:r>
              <a:rPr lang="en-US" dirty="0" smtClean="0"/>
              <a:t>a belt to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measure impedance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Existing Solutions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737" y="2167004"/>
            <a:ext cx="4118647" cy="329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11244" y="5465204"/>
            <a:ext cx="2977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http://www.dremed.com</a:t>
            </a:r>
          </a:p>
        </p:txBody>
      </p:sp>
    </p:spTree>
    <p:extLst>
      <p:ext uri="{BB962C8B-B14F-4D97-AF65-F5344CB8AC3E}">
        <p14:creationId xmlns:p14="http://schemas.microsoft.com/office/powerpoint/2010/main" val="14680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Respironics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smart </a:t>
            </a:r>
            <a:r>
              <a:rPr lang="en-US" dirty="0" smtClean="0"/>
              <a:t>monitor </a:t>
            </a:r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Electrodes under </a:t>
            </a:r>
          </a:p>
          <a:p>
            <a:pPr marL="109728" indent="0">
              <a:buNone/>
            </a:pPr>
            <a:r>
              <a:rPr lang="en-US" dirty="0" smtClean="0"/>
              <a:t>  a belt measure </a:t>
            </a:r>
          </a:p>
          <a:p>
            <a:pPr marL="109728" indent="0">
              <a:buNone/>
            </a:pPr>
            <a:r>
              <a:rPr lang="en-US" dirty="0" smtClean="0"/>
              <a:t>  changes in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impedance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Existing Solutions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212" y="2414913"/>
            <a:ext cx="4403328" cy="29462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8910" y="5367217"/>
            <a:ext cx="446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http://www.medicalsuppliesshop.com</a:t>
            </a:r>
          </a:p>
        </p:txBody>
      </p:sp>
    </p:spTree>
    <p:extLst>
      <p:ext uri="{BB962C8B-B14F-4D97-AF65-F5344CB8AC3E}">
        <p14:creationId xmlns:p14="http://schemas.microsoft.com/office/powerpoint/2010/main" val="14506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 smtClean="0"/>
              <a:t>Babysense</a:t>
            </a:r>
            <a:r>
              <a:rPr lang="en-US" dirty="0" smtClean="0"/>
              <a:t> 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Pressure pads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sense movement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Existing </a:t>
            </a:r>
            <a:r>
              <a:rPr lang="en-US" dirty="0" smtClean="0"/>
              <a:t>Solutions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8203" y="1481328"/>
            <a:ext cx="84550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242" y="2231828"/>
            <a:ext cx="4467557" cy="3454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99" y="5686815"/>
            <a:ext cx="3241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http://www.oricom.com.au</a:t>
            </a:r>
          </a:p>
        </p:txBody>
      </p:sp>
    </p:spTree>
    <p:extLst>
      <p:ext uri="{BB962C8B-B14F-4D97-AF65-F5344CB8AC3E}">
        <p14:creationId xmlns:p14="http://schemas.microsoft.com/office/powerpoint/2010/main" val="27506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1364</TotalTime>
  <Words>815</Words>
  <Application>Microsoft Office PowerPoint</Application>
  <PresentationFormat>On-screen Show (4:3)</PresentationFormat>
  <Paragraphs>250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Infant Respiratory Rate Monitor</vt:lpstr>
      <vt:lpstr>Background</vt:lpstr>
      <vt:lpstr>Background</vt:lpstr>
      <vt:lpstr>Need</vt:lpstr>
      <vt:lpstr>Scope</vt:lpstr>
      <vt:lpstr>Specific Design Requirements</vt:lpstr>
      <vt:lpstr>Existing Solutions</vt:lpstr>
      <vt:lpstr>Existing Solutions</vt:lpstr>
      <vt:lpstr>Existing Solutions</vt:lpstr>
      <vt:lpstr>Patent Search</vt:lpstr>
      <vt:lpstr>Directions</vt:lpstr>
      <vt:lpstr>Fast Fourier Transform</vt:lpstr>
      <vt:lpstr>Sampling Rate</vt:lpstr>
      <vt:lpstr>Displacement</vt:lpstr>
      <vt:lpstr>Design Schedule</vt:lpstr>
      <vt:lpstr>Organization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Respiratory Rate Monitor</dc:title>
  <dc:creator>Student Technology Services</dc:creator>
  <cp:lastModifiedBy>Sean Ermer</cp:lastModifiedBy>
  <cp:revision>30</cp:revision>
  <dcterms:created xsi:type="dcterms:W3CDTF">2012-09-22T16:56:18Z</dcterms:created>
  <dcterms:modified xsi:type="dcterms:W3CDTF">2012-09-24T05:20:08Z</dcterms:modified>
</cp:coreProperties>
</file>