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33"/>
  </p:notes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2" r:id="rId22"/>
    <p:sldId id="294" r:id="rId23"/>
    <p:sldId id="291" r:id="rId24"/>
    <p:sldId id="295" r:id="rId25"/>
    <p:sldId id="293" r:id="rId26"/>
    <p:sldId id="296" r:id="rId27"/>
    <p:sldId id="297" r:id="rId28"/>
    <p:sldId id="298" r:id="rId29"/>
    <p:sldId id="264" r:id="rId30"/>
    <p:sldId id="265" r:id="rId31"/>
    <p:sldId id="27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E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 snapToGrid="0" snapToObjects="1"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Developed</c:v>
                </c:pt>
                <c:pt idx="1">
                  <c:v>Developing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Developed</c:v>
                </c:pt>
                <c:pt idx="1">
                  <c:v>Developing</c:v>
                </c:pt>
                <c:pt idx="2">
                  <c:v>Asphyxiation</c:v>
                </c:pt>
                <c:pt idx="3">
                  <c:v>SIDS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0.01</c:v>
                </c:pt>
                <c:pt idx="1">
                  <c:v>0.76</c:v>
                </c:pt>
                <c:pt idx="2">
                  <c:v>0.23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20268-8A54-40FD-AA8A-0A5A68737D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49DC3-CFD1-4454-8E3F-92D4F10D7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2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9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0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1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4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A723-3F6D-C94D-93C3-354DB3E9F713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81102"/>
            <a:ext cx="9144000" cy="182976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Infant Respiratory Rate Monitor</a:t>
            </a:r>
            <a:br>
              <a:rPr lang="en-US" sz="4000" dirty="0" smtClean="0"/>
            </a:br>
            <a:r>
              <a:rPr lang="en-US" sz="4000" dirty="0" smtClean="0"/>
              <a:t>Group 11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9914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Sean </a:t>
            </a:r>
            <a:r>
              <a:rPr lang="en-US" sz="2000" dirty="0" err="1" smtClean="0">
                <a:solidFill>
                  <a:schemeClr val="tx1"/>
                </a:solidFill>
              </a:rPr>
              <a:t>Ermer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Tim Lau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Leo Li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Mentor: Dr. Daniel Moran</a:t>
            </a:r>
          </a:p>
        </p:txBody>
      </p:sp>
    </p:spTree>
    <p:extLst>
      <p:ext uri="{BB962C8B-B14F-4D97-AF65-F5344CB8AC3E}">
        <p14:creationId xmlns:p14="http://schemas.microsoft.com/office/powerpoint/2010/main" val="41013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Computer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Hardware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Microprocessor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44124" y="1406752"/>
            <a:ext cx="4826000" cy="50811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Computationally Powerful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Expensive and Difficult to Implement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Energy Efficient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Expensive and Difficult to Implement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Not as powerful as computer, but enough for our purposes</a:t>
            </a:r>
          </a:p>
          <a:p>
            <a:r>
              <a:rPr lang="en-US" sz="2400" dirty="0" smtClean="0"/>
              <a:t>Cheap to manufacture and utilize</a:t>
            </a:r>
            <a:endParaRPr lang="en-US" sz="2400" dirty="0"/>
          </a:p>
        </p:txBody>
      </p:sp>
      <p:pic>
        <p:nvPicPr>
          <p:cNvPr id="2050" name="Picture 2" descr="http://www.ixbt.com/cpu/images/method-2008-3-0/matl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05" y="2047591"/>
            <a:ext cx="1439826" cy="109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mindpeak.com/images/products/detail/neurofeebackequipmentfilterboards.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81" y="3830806"/>
            <a:ext cx="1549476" cy="116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geekadelphia.com/wp-content/uploads/2008/01/ardino_microcontroll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05" y="5670411"/>
            <a:ext cx="1566152" cy="118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3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115095"/>
              </p:ext>
            </p:extLst>
          </p:nvPr>
        </p:nvGraphicFramePr>
        <p:xfrm>
          <a:off x="280307" y="1485335"/>
          <a:ext cx="8406493" cy="4305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6220"/>
                <a:gridCol w="1241574"/>
                <a:gridCol w="1526102"/>
                <a:gridCol w="2017558"/>
                <a:gridCol w="1345039"/>
              </a:tblGrid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Computation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Hardware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Microcontroller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Computer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Simplicity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Processing Power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Energy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Memory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RAM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9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568324"/>
              </p:ext>
            </p:extLst>
          </p:nvPr>
        </p:nvGraphicFramePr>
        <p:xfrm>
          <a:off x="280307" y="1485335"/>
          <a:ext cx="8406493" cy="4305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6220"/>
                <a:gridCol w="1241574"/>
                <a:gridCol w="1526102"/>
                <a:gridCol w="2017558"/>
                <a:gridCol w="1345039"/>
              </a:tblGrid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Computation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Hardware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C00000"/>
                          </a:solidFill>
                          <a:effectLst/>
                        </a:rPr>
                        <a:t>Microcontroller</a:t>
                      </a:r>
                      <a:endParaRPr lang="en-US" sz="2400" b="0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Computer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Simplicity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Processing Power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Energy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Memory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RAM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8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280</a:t>
                      </a:r>
                      <a:endParaRPr lang="en-US" sz="2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Layout</a:t>
            </a:r>
            <a:endParaRPr lang="en-US" dirty="0"/>
          </a:p>
        </p:txBody>
      </p:sp>
      <p:pic>
        <p:nvPicPr>
          <p:cNvPr id="1026" name="Picture 2" descr="http://www.rogerwendell.com/images/antennas/kashima_34_meter_space_anten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07" y="3004455"/>
            <a:ext cx="2270404" cy="1624693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28" name="Picture 4" descr="http://geekadelphia.com/wp-content/uploads/2008/01/ardino_microcontrol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486" y="3004455"/>
            <a:ext cx="2237361" cy="169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959039" y="3815079"/>
            <a:ext cx="775590" cy="17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84469" y="3836763"/>
            <a:ext cx="775590" cy="17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Motor Driven Siren, plug-in 110 V, 110 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29" y="2643050"/>
            <a:ext cx="2265136" cy="226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8038" y="4908186"/>
            <a:ext cx="1690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Sensor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4517" y="4910542"/>
            <a:ext cx="214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Interpreter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42470" y="4910542"/>
            <a:ext cx="214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Alarm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2423" y="2614021"/>
            <a:ext cx="2494372" cy="30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Magnetic</a:t>
            </a:r>
          </a:p>
          <a:p>
            <a:r>
              <a:rPr lang="en-US" dirty="0" smtClean="0"/>
              <a:t>Capacitive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Piezoelectric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Impedance</a:t>
            </a:r>
          </a:p>
          <a:p>
            <a:r>
              <a:rPr lang="en-US" dirty="0" smtClean="0"/>
              <a:t>Mechanical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Pressure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Accelerometer</a:t>
            </a:r>
          </a:p>
          <a:p>
            <a:r>
              <a:rPr lang="en-US" dirty="0" smtClean="0"/>
              <a:t>LED</a:t>
            </a:r>
          </a:p>
          <a:p>
            <a:r>
              <a:rPr lang="en-US" dirty="0" smtClean="0"/>
              <a:t>Photoelectric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Leo Li\Desktop\Magnetshowdothey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258628" cy="498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5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ambria Math"/>
                  </a:rPr>
                  <a:t>Model infant’s chest as an expanding and contracting circle</a:t>
                </a:r>
                <a:endParaRPr lang="en-US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𝐸𝑀𝐹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Φ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≈</m:t>
                    </m:r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N</m:t>
                    </m:r>
                    <m:r>
                      <a:rPr lang="en-US" b="0" i="0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△(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△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Total EMF: order of microvolts</a:t>
                </a:r>
              </a:p>
              <a:p>
                <a:r>
                  <a:rPr lang="en-US" dirty="0" smtClean="0"/>
                  <a:t>Magnetic field might affect other instruments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Conclusion: Not very effective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5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Leo Li\Desktop\PressureSens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0" y="1243467"/>
            <a:ext cx="9046320" cy="405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mgc.classistatic.com/cps/blnc/121002/859r1/75021h2_2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7" y="4038033"/>
            <a:ext cx="3359150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457825" y="1417638"/>
            <a:ext cx="800100" cy="339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371850" y="2517775"/>
            <a:ext cx="1143000" cy="596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2850" y="2617788"/>
            <a:ext cx="800100" cy="550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On a larger scale, would be very effective</a:t>
            </a:r>
          </a:p>
          <a:p>
            <a:endParaRPr lang="en-US" dirty="0"/>
          </a:p>
          <a:p>
            <a:r>
              <a:rPr lang="en-US" dirty="0" smtClean="0"/>
              <a:t>Costly</a:t>
            </a:r>
          </a:p>
          <a:p>
            <a:r>
              <a:rPr lang="en-US" dirty="0" smtClean="0"/>
              <a:t>Not mobile</a:t>
            </a:r>
          </a:p>
          <a:p>
            <a:r>
              <a:rPr lang="en-US" dirty="0" smtClean="0"/>
              <a:t>On our scale: 0.06 Pa</a:t>
            </a:r>
          </a:p>
          <a:p>
            <a:r>
              <a:rPr lang="en-US" dirty="0" smtClean="0"/>
              <a:t>Novelty</a:t>
            </a:r>
          </a:p>
          <a:p>
            <a:endParaRPr lang="en-US" dirty="0"/>
          </a:p>
          <a:p>
            <a:r>
              <a:rPr lang="en-US" dirty="0" smtClean="0"/>
              <a:t>Conclusion: Not very effective</a:t>
            </a:r>
          </a:p>
        </p:txBody>
      </p:sp>
    </p:spTree>
    <p:extLst>
      <p:ext uri="{BB962C8B-B14F-4D97-AF65-F5344CB8AC3E}">
        <p14:creationId xmlns:p14="http://schemas.microsoft.com/office/powerpoint/2010/main" val="16047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Leo Li\Desktop\imped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739" y="1417638"/>
            <a:ext cx="5440363" cy="50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aby with moni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2808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4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1050076"/>
            <a:ext cx="8561540" cy="54232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393192" lvl="1" indent="0" algn="r">
              <a:buNone/>
            </a:pPr>
            <a:r>
              <a:rPr lang="pt-BR" sz="1100" dirty="0"/>
              <a:t> </a:t>
            </a:r>
            <a:endParaRPr lang="en-US" sz="1100" dirty="0" smtClean="0"/>
          </a:p>
          <a:p>
            <a:r>
              <a:rPr lang="en-US" dirty="0"/>
              <a:t>Engineering World Health (EWH) Projects that </a:t>
            </a:r>
            <a:r>
              <a:rPr lang="en-US" dirty="0" smtClean="0"/>
              <a:t>Matter</a:t>
            </a:r>
          </a:p>
          <a:p>
            <a:r>
              <a:rPr lang="en-US" dirty="0" smtClean="0"/>
              <a:t>Greatly improve mortality rate of infants worldwide</a:t>
            </a:r>
          </a:p>
          <a:p>
            <a:r>
              <a:rPr lang="en-US" dirty="0" smtClean="0"/>
              <a:t>Not home monitoring</a:t>
            </a:r>
          </a:p>
          <a:p>
            <a:r>
              <a:rPr lang="en-US" dirty="0" smtClean="0"/>
              <a:t>Apnea of Prematurity and SIDS</a:t>
            </a:r>
          </a:p>
          <a:p>
            <a:r>
              <a:rPr lang="en-US" dirty="0" smtClean="0"/>
              <a:t>Cost efficient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very accurate</a:t>
            </a:r>
          </a:p>
          <a:p>
            <a:r>
              <a:rPr lang="en-US" dirty="0" smtClean="0"/>
              <a:t>Easy to implement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Computationally heavy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Effects on breathing/infant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Novelty</a:t>
            </a:r>
          </a:p>
          <a:p>
            <a:endParaRPr lang="en-US" dirty="0"/>
          </a:p>
          <a:p>
            <a:r>
              <a:rPr lang="en-US" dirty="0" smtClean="0"/>
              <a:t>Conclusion: Not very effective</a:t>
            </a:r>
          </a:p>
        </p:txBody>
      </p:sp>
    </p:spTree>
    <p:extLst>
      <p:ext uri="{BB962C8B-B14F-4D97-AF65-F5344CB8AC3E}">
        <p14:creationId xmlns:p14="http://schemas.microsoft.com/office/powerpoint/2010/main" val="25061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Alternatives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916230"/>
              </p:ext>
            </p:extLst>
          </p:nvPr>
        </p:nvGraphicFramePr>
        <p:xfrm>
          <a:off x="107948" y="1460840"/>
          <a:ext cx="8803823" cy="4688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2819"/>
                <a:gridCol w="1173004"/>
                <a:gridCol w="1611086"/>
                <a:gridCol w="1233714"/>
                <a:gridCol w="1175658"/>
                <a:gridCol w="1567542"/>
              </a:tblGrid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Specification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Weight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Piezoelectric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Magnetic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Pressure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Impedance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Size and Weight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Mobility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Novelty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Non-invasiveness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Ease of use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Reliability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Accuracy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Alternatives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550220"/>
              </p:ext>
            </p:extLst>
          </p:nvPr>
        </p:nvGraphicFramePr>
        <p:xfrm>
          <a:off x="107948" y="1460840"/>
          <a:ext cx="8803823" cy="4688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2819"/>
                <a:gridCol w="1173004"/>
                <a:gridCol w="1611086"/>
                <a:gridCol w="1233714"/>
                <a:gridCol w="1175658"/>
                <a:gridCol w="1567542"/>
              </a:tblGrid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Specification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Weight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Piezoelectric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Magnetic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Pressure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Impedance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Size and Weight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Mobility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Novelty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Non-invasiveness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Ease of use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Reliability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Accuracy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8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963"/>
            <a:ext cx="402771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Materials that generate a voltage when deformed</a:t>
            </a:r>
          </a:p>
          <a:p>
            <a:r>
              <a:rPr lang="en-US" dirty="0" smtClean="0"/>
              <a:t>Relatively Cheap (approximately $3)</a:t>
            </a:r>
          </a:p>
          <a:p>
            <a:r>
              <a:rPr lang="en-US" dirty="0" smtClean="0"/>
              <a:t>Can generate relatively large currents</a:t>
            </a:r>
            <a:endParaRPr lang="en-US" dirty="0"/>
          </a:p>
        </p:txBody>
      </p:sp>
      <p:pic>
        <p:nvPicPr>
          <p:cNvPr id="8197" name="Picture 5" descr="https://dlnmh9ip6v2uc.cloudfront.net/images/products/9/1/9/6/09196-03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1731963"/>
            <a:ext cx="43942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914" y="4772996"/>
            <a:ext cx="4709886" cy="164124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Different electrical properties for different stresses/strains</a:t>
            </a:r>
          </a:p>
          <a:p>
            <a:r>
              <a:rPr lang="en-US" dirty="0" smtClean="0"/>
              <a:t>Strong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48" y="1886857"/>
            <a:ext cx="2030639" cy="454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544457" y="1886857"/>
            <a:ext cx="0" cy="172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44457" y="3614057"/>
            <a:ext cx="1734458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087256" y="3594437"/>
            <a:ext cx="682171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V="1">
            <a:off x="5366656" y="3858918"/>
            <a:ext cx="123372" cy="80639"/>
          </a:xfrm>
          <a:prstGeom prst="ellipse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78915" y="3293226"/>
            <a:ext cx="72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1369333"/>
            <a:ext cx="72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30054" y="3594437"/>
            <a:ext cx="36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99648" y="1252079"/>
            <a:ext cx="1929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SEN-09196</a:t>
            </a:r>
          </a:p>
          <a:p>
            <a:r>
              <a:rPr lang="en-US" b="1" dirty="0" smtClean="0"/>
              <a:t>PVDF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7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s://mail-attachment.googleusercontent.com/attachment/u/0/?ui=2&amp;ik=2e040b2802&amp;view=att&amp;th=13ab40b3294f2594&amp;attid=0.1&amp;disp=inline&amp;safe=1&amp;zw&amp;saduie=AG9B_P_zNWB60lx0qSDB5qdWJISo&amp;sadet=1351643245452&amp;sads=q6XK7D8akXwKmpsi-__7h6MoPlE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mail-attachment.googleusercontent.com/attachment/u/0/?ui=2&amp;ik=2e040b2802&amp;view=att&amp;th=13ab40b3294f2594&amp;attid=0.1&amp;disp=inline&amp;safe=1&amp;zw&amp;saduie=AG9B_P_zNWB60lx0qSDB5qdWJISo&amp;sadet=1351643245452&amp;sads=q6XK7D8akXwKmpsi-__7h6MoPlE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mail-attachment.googleusercontent.com/attachment/u/0/?ui=2&amp;ik=2e040b2802&amp;view=att&amp;th=13ab40b3294f2594&amp;attid=0.1&amp;disp=inline&amp;safe=1&amp;zw&amp;saduie=AG9B_P_zNWB60lx0qSDB5qdWJISo&amp;sadet=1351643245452&amp;sads=q6XK7D8akXwKmpsi-__7h6MoPlE&amp;sadssc=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mail-attachment.googleusercontent.com/attachment/u/0/?ui=2&amp;ik=2e040b2802&amp;view=att&amp;th=13ab40b3294f2594&amp;attid=0.1&amp;disp=inline&amp;safe=1&amp;zw&amp;saduie=AG9B_P_zNWB60lx0qSDB5qdWJISo&amp;sadet=1351643245452&amp;sads=q6XK7D8akXwKmpsi-__7h6MoPlE&amp;sadssc=1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s://mail-attachment.googleusercontent.com/attachment/u/0/?ui=2&amp;ik=2e040b2802&amp;view=att&amp;th=13ab40b3294f2594&amp;attid=0.1&amp;disp=inline&amp;safe=1&amp;zw&amp;saduie=AG9B_P_zNWB60lx0qSDB5qdWJISo&amp;sadet=1351643245452&amp;sads=q6XK7D8akXwKmpsi-__7h6MoPlE&amp;sadssc=1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https://mail-attachment.googleusercontent.com/attachment/u/0/?ui=2&amp;ik=2e040b2802&amp;view=att&amp;th=13ab40b3294f2594&amp;attid=0.1&amp;disp=inline&amp;safe=1&amp;zw&amp;saduie=AG9B_P_zNWB60lx0qSDB5qdWJISo&amp;sadet=1351643245452&amp;sads=q6XK7D8akXwKmpsi-__7h6MoPlE&amp;sadssc=1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C:\Users\Leo Li\Downloads\peizoelectric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226" y="1174751"/>
            <a:ext cx="10387013" cy="649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Leo Li\Downloads\l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3" y="1417638"/>
            <a:ext cx="7786914" cy="58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5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=216∗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𝑌𝑜𝑢𝑛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𝑀𝑜𝑑𝑢𝑙𝑢𝑠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just a 0.01 N force</a:t>
                </a:r>
              </a:p>
              <a:p>
                <a:pPr lvl="1"/>
                <a:r>
                  <a:rPr lang="en-US" dirty="0" smtClean="0"/>
                  <a:t>8.08e-5 mm deformity</a:t>
                </a:r>
              </a:p>
              <a:p>
                <a:pPr lvl="1"/>
                <a:r>
                  <a:rPr lang="en-US" dirty="0" smtClean="0"/>
                  <a:t>144 mV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Conclusions:</a:t>
            </a:r>
          </a:p>
          <a:p>
            <a:endParaRPr lang="en-US" dirty="0"/>
          </a:p>
          <a:p>
            <a:r>
              <a:rPr lang="en-US" dirty="0" smtClean="0"/>
              <a:t>Cost effective</a:t>
            </a:r>
          </a:p>
          <a:p>
            <a:r>
              <a:rPr lang="en-US" dirty="0" smtClean="0"/>
              <a:t>Large voltage generated</a:t>
            </a:r>
          </a:p>
          <a:p>
            <a:r>
              <a:rPr lang="en-US" dirty="0" smtClean="0"/>
              <a:t>Safe and non-invasive</a:t>
            </a:r>
          </a:p>
          <a:p>
            <a:r>
              <a:rPr lang="en-US" dirty="0" smtClean="0"/>
              <a:t>Easy to implement (with strap)</a:t>
            </a:r>
          </a:p>
          <a:p>
            <a:r>
              <a:rPr lang="en-US" dirty="0" smtClean="0"/>
              <a:t>Reliable and accurate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5" name="Picture 1" descr="C:\Users\Leo Li\Desktop\Design Sch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4" y="2221552"/>
            <a:ext cx="8752231" cy="232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704"/>
            <a:ext cx="8561540" cy="5677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393192" lvl="1" indent="0" algn="r">
              <a:buNone/>
            </a:pPr>
            <a:r>
              <a:rPr lang="pt-BR" sz="1100" dirty="0"/>
              <a:t> </a:t>
            </a:r>
            <a:endParaRPr lang="en-US" sz="1100" dirty="0" smtClean="0"/>
          </a:p>
          <a:p>
            <a:r>
              <a:rPr lang="en-US" dirty="0" smtClean="0"/>
              <a:t>4 million neonatal deaths per year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1442372"/>
              </p:ext>
            </p:extLst>
          </p:nvPr>
        </p:nvGraphicFramePr>
        <p:xfrm>
          <a:off x="2316023" y="253274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66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837102"/>
              </p:ext>
            </p:extLst>
          </p:nvPr>
        </p:nvGraphicFramePr>
        <p:xfrm>
          <a:off x="450937" y="2128838"/>
          <a:ext cx="8229600" cy="207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Ermer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 Lau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 Li</a:t>
                      </a:r>
                      <a:endParaRPr lang="en-US" dirty="0"/>
                    </a:p>
                  </a:txBody>
                  <a:tcPr/>
                </a:tc>
              </a:tr>
              <a:tr h="17040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Physical </a:t>
                      </a:r>
                      <a:r>
                        <a:rPr lang="en-US" dirty="0" smtClean="0"/>
                        <a:t>Design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CAD</a:t>
                      </a:r>
                      <a:r>
                        <a:rPr lang="en-US" baseline="0" dirty="0" smtClean="0"/>
                        <a:t> Design</a:t>
                      </a:r>
                      <a:r>
                        <a:rPr lang="en-US" dirty="0" smtClean="0"/>
                        <a:t> 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Ergonomics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Product Selection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Web Page </a:t>
                      </a:r>
                      <a:r>
                        <a:rPr lang="en-US" dirty="0" smtClean="0"/>
                        <a:t>Management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Circuit</a:t>
                      </a:r>
                      <a:r>
                        <a:rPr lang="en-US" baseline="0" dirty="0" smtClean="0"/>
                        <a:t> Design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Programming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Research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Final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Contact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System Modeling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Calculations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Risk Analysis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5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937" y="129082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4400" dirty="0" smtClean="0"/>
              <a:t>Thank You!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704"/>
            <a:ext cx="8561540" cy="5677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393192" lvl="1" indent="0" algn="r">
              <a:buNone/>
            </a:pPr>
            <a:r>
              <a:rPr lang="pt-BR" sz="1100" dirty="0"/>
              <a:t> </a:t>
            </a:r>
            <a:endParaRPr lang="en-US" sz="1100" dirty="0" smtClean="0"/>
          </a:p>
          <a:p>
            <a:r>
              <a:rPr lang="en-US" dirty="0" smtClean="0"/>
              <a:t>1.4 million deaths for Asphyxiation and SIDS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6063040"/>
              </p:ext>
            </p:extLst>
          </p:nvPr>
        </p:nvGraphicFramePr>
        <p:xfrm>
          <a:off x="2432138" y="253274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45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Specific 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1625599"/>
            <a:ext cx="8561540" cy="431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“We </a:t>
            </a:r>
            <a:r>
              <a:rPr lang="en-US" dirty="0"/>
              <a:t>would like to develop a low-cost and highly reliable detection system that could alert nearby adults when breathing stops, giving them a chance to wake or resuscitate the infant. The device must be able to detect a breathing pause of 20 seconds or more and output an audible alarm signal when that happens</a:t>
            </a:r>
            <a:r>
              <a:rPr lang="en-US" dirty="0" smtClean="0"/>
              <a:t>.”</a:t>
            </a:r>
          </a:p>
          <a:p>
            <a:pPr marL="3657600" lvl="8" indent="0">
              <a:buNone/>
            </a:pPr>
            <a:r>
              <a:rPr lang="en-US" dirty="0" smtClean="0"/>
              <a:t>			-</a:t>
            </a:r>
            <a:r>
              <a:rPr lang="en-US" sz="3200" dirty="0" smtClean="0"/>
              <a:t>EWH</a:t>
            </a:r>
            <a:endParaRPr lang="en-US" sz="3200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9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Specific 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704"/>
            <a:ext cx="8561540" cy="5677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393192" lvl="1" indent="0" algn="r">
              <a:buNone/>
            </a:pPr>
            <a:r>
              <a:rPr lang="pt-BR" sz="1100" dirty="0"/>
              <a:t> </a:t>
            </a:r>
            <a:endParaRPr lang="en-US" sz="11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32077"/>
              </p:ext>
            </p:extLst>
          </p:nvPr>
        </p:nvGraphicFramePr>
        <p:xfrm>
          <a:off x="225469" y="1861452"/>
          <a:ext cx="8793271" cy="407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2"/>
                <a:gridCol w="5796569"/>
              </a:tblGrid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 within a typical</a:t>
                      </a:r>
                      <a:r>
                        <a:rPr lang="en-US" baseline="0" dirty="0" smtClean="0"/>
                        <a:t> crib (1 m x 0.8 m x 0.5 m)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Easily</a:t>
                      </a:r>
                      <a:r>
                        <a:rPr lang="en-US" baseline="0" dirty="0" smtClean="0"/>
                        <a:t> moved from crib to crib (Weigh &lt; 3 </a:t>
                      </a:r>
                      <a:r>
                        <a:rPr lang="en-US" baseline="0" dirty="0" err="1" smtClean="0"/>
                        <a:t>lb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Ease</a:t>
                      </a:r>
                      <a:r>
                        <a:rPr lang="en-US" baseline="0" dirty="0" smtClean="0"/>
                        <a:t> of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require extensive</a:t>
                      </a:r>
                      <a:r>
                        <a:rPr lang="en-US" baseline="0" dirty="0" smtClean="0"/>
                        <a:t> mechanical/electrical knowledge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Recognizable and Audible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</a:t>
                      </a:r>
                      <a:r>
                        <a:rPr lang="en-US" baseline="0" dirty="0" smtClean="0"/>
                        <a:t> to draw nurse’s attention from reasonable distances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Accurate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 breathing cessation</a:t>
                      </a:r>
                      <a:r>
                        <a:rPr lang="en-US" baseline="0" dirty="0" smtClean="0"/>
                        <a:t> for &gt; 20 sec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r>
                        <a:rPr lang="en-US" baseline="0" dirty="0" smtClean="0"/>
                        <a:t>w false alarms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Non-invasiveness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</a:t>
                      </a:r>
                      <a:r>
                        <a:rPr lang="en-US" baseline="0" dirty="0" smtClean="0"/>
                        <a:t> not affect infant’s breathing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cost &lt; $20 to manufacture</a:t>
                      </a:r>
                      <a:r>
                        <a:rPr lang="en-US" baseline="0" dirty="0" smtClean="0"/>
                        <a:t> and implement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Novelty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infringe</a:t>
                      </a:r>
                      <a:r>
                        <a:rPr lang="en-US" baseline="0" dirty="0" smtClean="0"/>
                        <a:t> on existing patents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Specific 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704"/>
            <a:ext cx="8561540" cy="5677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393192" lvl="1" indent="0" algn="r">
              <a:buNone/>
            </a:pPr>
            <a:r>
              <a:rPr lang="pt-BR" sz="1100" dirty="0"/>
              <a:t> </a:t>
            </a:r>
            <a:endParaRPr lang="en-US" sz="11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848864"/>
              </p:ext>
            </p:extLst>
          </p:nvPr>
        </p:nvGraphicFramePr>
        <p:xfrm>
          <a:off x="225469" y="1861452"/>
          <a:ext cx="8793271" cy="407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2"/>
                <a:gridCol w="5796569"/>
              </a:tblGrid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 within a typical</a:t>
                      </a:r>
                      <a:r>
                        <a:rPr lang="en-US" baseline="0" dirty="0" smtClean="0"/>
                        <a:t> crib (1 m x 0.8 m x 0.5 m)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Easily</a:t>
                      </a:r>
                      <a:r>
                        <a:rPr lang="en-US" baseline="0" dirty="0" smtClean="0"/>
                        <a:t> moved from crib to crib (Weigh &lt; 3 </a:t>
                      </a:r>
                      <a:r>
                        <a:rPr lang="en-US" baseline="0" dirty="0" err="1" smtClean="0"/>
                        <a:t>lb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Ease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Use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not require extensive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mechanical/electrical knowledge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Recognizable and Audible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</a:t>
                      </a:r>
                      <a:r>
                        <a:rPr lang="en-US" baseline="0" dirty="0" smtClean="0"/>
                        <a:t> to draw nurse’s attention from reasonable distances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Accurate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Detect breathing cessation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for &gt; 20 sec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r>
                        <a:rPr lang="en-US" baseline="0" dirty="0" smtClean="0"/>
                        <a:t>w false alarms</a:t>
                      </a:r>
                      <a:endParaRPr lang="en-US" dirty="0"/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Non-invasiveness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Does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not affect infant’s breathing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Cost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Must cost &lt; $20 to manufacture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and implement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73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Novelty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Does not infringe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on existing patents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0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Layout</a:t>
            </a:r>
            <a:endParaRPr lang="en-US" dirty="0"/>
          </a:p>
        </p:txBody>
      </p:sp>
      <p:pic>
        <p:nvPicPr>
          <p:cNvPr id="1026" name="Picture 2" descr="http://www.rogerwendell.com/images/antennas/kashima_34_meter_space_anten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07" y="3004455"/>
            <a:ext cx="2270404" cy="162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eekadelphia.com/wp-content/uploads/2008/01/ardino_microcontrol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486" y="3004455"/>
            <a:ext cx="2237361" cy="169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959039" y="3815079"/>
            <a:ext cx="775590" cy="17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84469" y="3836763"/>
            <a:ext cx="775590" cy="17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Motor Driven Siren, plug-in 110 V, 110 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29" y="2643050"/>
            <a:ext cx="2265136" cy="226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8038" y="4908186"/>
            <a:ext cx="1690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Sensor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4517" y="4910542"/>
            <a:ext cx="214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Interpreter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42470" y="4910542"/>
            <a:ext cx="214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Alarm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77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Layout</a:t>
            </a:r>
            <a:endParaRPr lang="en-US" dirty="0"/>
          </a:p>
        </p:txBody>
      </p:sp>
      <p:pic>
        <p:nvPicPr>
          <p:cNvPr id="1026" name="Picture 2" descr="http://www.rogerwendell.com/images/antennas/kashima_34_meter_space_anten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07" y="3004455"/>
            <a:ext cx="2270404" cy="1624693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28" name="Picture 4" descr="http://geekadelphia.com/wp-content/uploads/2008/01/ardino_microcontrol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486" y="3004455"/>
            <a:ext cx="2237361" cy="169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959039" y="3815079"/>
            <a:ext cx="775590" cy="17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84469" y="3836763"/>
            <a:ext cx="775590" cy="17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Motor Driven Siren, plug-in 110 V, 110 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29" y="2643050"/>
            <a:ext cx="2265136" cy="226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8038" y="4908186"/>
            <a:ext cx="1690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Sensor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4517" y="4910542"/>
            <a:ext cx="214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Interpreter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42470" y="4910542"/>
            <a:ext cx="214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Alarm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412980" y="2614021"/>
            <a:ext cx="2494372" cy="30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1638</Words>
  <Application>Microsoft Office PowerPoint</Application>
  <PresentationFormat>On-screen Show (4:3)</PresentationFormat>
  <Paragraphs>463</Paragraphs>
  <Slides>31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Infant Respiratory Rate Monitor Group 11</vt:lpstr>
      <vt:lpstr>Need</vt:lpstr>
      <vt:lpstr>Need</vt:lpstr>
      <vt:lpstr>Need</vt:lpstr>
      <vt:lpstr>Specific Design Requirements</vt:lpstr>
      <vt:lpstr>Specific Design Requirements</vt:lpstr>
      <vt:lpstr>Specific Design Requirements</vt:lpstr>
      <vt:lpstr>Design Alternatives</vt:lpstr>
      <vt:lpstr>Design Alternatives</vt:lpstr>
      <vt:lpstr>Interpreter</vt:lpstr>
      <vt:lpstr>Interpreter</vt:lpstr>
      <vt:lpstr>Interpreter</vt:lpstr>
      <vt:lpstr>Design Alternatives</vt:lpstr>
      <vt:lpstr>Sensor</vt:lpstr>
      <vt:lpstr>Magnetic</vt:lpstr>
      <vt:lpstr>Magnetic</vt:lpstr>
      <vt:lpstr>Pressure</vt:lpstr>
      <vt:lpstr>Pressure</vt:lpstr>
      <vt:lpstr>Impedance</vt:lpstr>
      <vt:lpstr>Impedance</vt:lpstr>
      <vt:lpstr>Design Alternatives</vt:lpstr>
      <vt:lpstr>Design Alternatives</vt:lpstr>
      <vt:lpstr>Piezoelectric</vt:lpstr>
      <vt:lpstr>Piezoelectric</vt:lpstr>
      <vt:lpstr>Piezoelectric</vt:lpstr>
      <vt:lpstr>Piezoelectric</vt:lpstr>
      <vt:lpstr>Piezoelectric</vt:lpstr>
      <vt:lpstr>Piezoelectric</vt:lpstr>
      <vt:lpstr>Design Schedule</vt:lpstr>
      <vt:lpstr>Organization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Respiratory Rate Monitor</dc:title>
  <dc:creator>Student Technology Services</dc:creator>
  <cp:lastModifiedBy>Leo Li</cp:lastModifiedBy>
  <cp:revision>83</cp:revision>
  <dcterms:created xsi:type="dcterms:W3CDTF">2012-09-22T16:56:18Z</dcterms:created>
  <dcterms:modified xsi:type="dcterms:W3CDTF">2012-10-31T02:57:37Z</dcterms:modified>
</cp:coreProperties>
</file>