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2" r:id="rId10"/>
    <p:sldId id="263" r:id="rId11"/>
    <p:sldId id="264" r:id="rId12"/>
    <p:sldId id="272" r:id="rId13"/>
    <p:sldId id="288" r:id="rId14"/>
    <p:sldId id="265" r:id="rId15"/>
    <p:sldId id="274" r:id="rId16"/>
    <p:sldId id="285" r:id="rId17"/>
    <p:sldId id="275" r:id="rId18"/>
    <p:sldId id="286" r:id="rId19"/>
    <p:sldId id="276" r:id="rId20"/>
    <p:sldId id="287" r:id="rId21"/>
    <p:sldId id="279" r:id="rId22"/>
    <p:sldId id="289" r:id="rId23"/>
    <p:sldId id="267" r:id="rId24"/>
    <p:sldId id="266" r:id="rId25"/>
    <p:sldId id="290" r:id="rId26"/>
    <p:sldId id="291" r:id="rId27"/>
    <p:sldId id="292" r:id="rId28"/>
    <p:sldId id="271" r:id="rId29"/>
    <p:sldId id="293" r:id="rId30"/>
    <p:sldId id="284" r:id="rId31"/>
    <p:sldId id="281" r:id="rId32"/>
    <p:sldId id="294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Developed world</c:v>
                </c:pt>
                <c:pt idx="1">
                  <c:v>Developing world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1.0000000000000007E-2</c:v>
                </c:pt>
                <c:pt idx="1">
                  <c:v>0.99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Developed</c:v>
                </c:pt>
                <c:pt idx="1">
                  <c:v>Developing</c:v>
                </c:pt>
                <c:pt idx="2">
                  <c:v>Asphyxiation</c:v>
                </c:pt>
                <c:pt idx="3">
                  <c:v>SIDS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1.0000000000000005E-2</c:v>
                </c:pt>
                <c:pt idx="1">
                  <c:v>0.76000000000000034</c:v>
                </c:pt>
                <c:pt idx="2">
                  <c:v>0.23</c:v>
                </c:pt>
                <c:pt idx="3">
                  <c:v>0.12000000000000002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36012-E5D1-4257-B10F-73F2DA2485AD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E993A-C8A4-4896-A9A5-0F9806B79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5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E993A-C8A4-4896-A9A5-0F9806B793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F5F916-9C9F-48F7-AD48-67E06131E432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F28795-88CB-486C-A9F1-C2AA7933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 Respiratory Rate Monitor</a:t>
            </a:r>
            <a:br>
              <a:rPr lang="en-US" dirty="0" smtClean="0"/>
            </a:br>
            <a:r>
              <a:rPr lang="en-US" dirty="0" smtClean="0"/>
              <a:t>Group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</a:t>
            </a:r>
            <a:r>
              <a:rPr lang="en-US" dirty="0" err="1" smtClean="0"/>
              <a:t>Ermer</a:t>
            </a:r>
            <a:endParaRPr lang="en-US" dirty="0" smtClean="0"/>
          </a:p>
          <a:p>
            <a:r>
              <a:rPr lang="en-US" dirty="0" smtClean="0"/>
              <a:t>Tim Lau</a:t>
            </a:r>
          </a:p>
          <a:p>
            <a:r>
              <a:rPr lang="en-US" dirty="0" smtClean="0"/>
              <a:t>Leo Li</a:t>
            </a:r>
          </a:p>
          <a:p>
            <a:r>
              <a:rPr lang="en-US" dirty="0" smtClean="0"/>
              <a:t>Mentor: Dr. Daniel Moran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42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13" descr="C:\Users\Leo Li\Downloads\peizoelectric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86" t="10759" r="25297" b="14986"/>
          <a:stretch/>
        </p:blipFill>
        <p:spPr bwMode="auto">
          <a:xfrm>
            <a:off x="1981200" y="2438400"/>
            <a:ext cx="4604551" cy="395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297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13" descr="C:\Users\Leo Li\Downloads\peizoelectric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86" t="10759" r="25297" b="14986"/>
          <a:stretch/>
        </p:blipFill>
        <p:spPr bwMode="auto">
          <a:xfrm>
            <a:off x="1981200" y="2438400"/>
            <a:ext cx="4604551" cy="395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2290439"/>
            <a:ext cx="3505200" cy="1600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4191000"/>
            <a:ext cx="2819400" cy="1600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9683" y="262887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Monitor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4883" y="467818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Chest strap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38400" y="2628874"/>
            <a:ext cx="990600" cy="2308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76870" y="4572000"/>
            <a:ext cx="723530" cy="33959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871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419600" cy="4325112"/>
          </a:xfrm>
        </p:spPr>
        <p:txBody>
          <a:bodyPr/>
          <a:lstStyle/>
          <a:p>
            <a:r>
              <a:rPr lang="en-US" dirty="0" smtClean="0"/>
              <a:t>71% polyester, 29% rubber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Spring constant ~5 N/m</a:t>
            </a:r>
          </a:p>
          <a:p>
            <a:r>
              <a:rPr lang="en-US" dirty="0" smtClean="0"/>
              <a:t>3cm width, variable circumference</a:t>
            </a:r>
          </a:p>
          <a:p>
            <a:r>
              <a:rPr lang="en-US" dirty="0" smtClean="0"/>
              <a:t>Velcro for easy adjustment</a:t>
            </a:r>
          </a:p>
          <a:p>
            <a:r>
              <a:rPr lang="en-US" dirty="0" smtClean="0"/>
              <a:t>Fabric “pocket” for </a:t>
            </a:r>
            <a:r>
              <a:rPr lang="en-US" dirty="0" err="1" smtClean="0"/>
              <a:t>piezo</a:t>
            </a:r>
            <a:r>
              <a:rPr lang="en-US" dirty="0" smtClean="0"/>
              <a:t> strip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80971" cy="37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867400" cy="4325112"/>
          </a:xfrm>
        </p:spPr>
        <p:txBody>
          <a:bodyPr/>
          <a:lstStyle/>
          <a:p>
            <a:r>
              <a:rPr lang="en-US" dirty="0" smtClean="0"/>
              <a:t>Plastic casing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Outside: LED, on/off button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LED indicates low battery</a:t>
            </a:r>
          </a:p>
          <a:p>
            <a:r>
              <a:rPr lang="en-US" dirty="0" smtClean="0"/>
              <a:t>Encloses circuitry for microcontroller, alarm</a:t>
            </a:r>
          </a:p>
          <a:p>
            <a:r>
              <a:rPr lang="en-US" dirty="0" smtClean="0"/>
              <a:t>9V battery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18" t="37661" r="48454" b="22093"/>
          <a:stretch/>
        </p:blipFill>
        <p:spPr bwMode="auto">
          <a:xfrm>
            <a:off x="6096000" y="1219200"/>
            <a:ext cx="1371600" cy="23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media.digikey.com/photos/Lite%20On%20Photos/MFG_LTL-4201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9" y="3810000"/>
            <a:ext cx="2514599" cy="2514600"/>
          </a:xfrm>
          <a:prstGeom prst="rect">
            <a:avLst/>
          </a:prstGeom>
          <a:noFill/>
        </p:spPr>
      </p:pic>
      <p:pic>
        <p:nvPicPr>
          <p:cNvPr id="17412" name="Picture 4" descr="http://forum.allaboutcircuits.com/image_cache/httpwww.cpsdeals.comcpsdealsimagesbattteryduracell9vo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0292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069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Components</a:t>
            </a:r>
            <a:endParaRPr lang="en-US" dirty="0"/>
          </a:p>
        </p:txBody>
      </p:sp>
      <p:pic>
        <p:nvPicPr>
          <p:cNvPr id="4" name="Picture 2" descr="C:\Users\Leo Li\Downloads\l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16" y="2677314"/>
            <a:ext cx="3581400" cy="269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BME Design\Final Report and Presentation\ca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73"/>
          <a:stretch/>
        </p:blipFill>
        <p:spPr bwMode="auto">
          <a:xfrm>
            <a:off x="990600" y="2677314"/>
            <a:ext cx="2942690" cy="3148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438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ME Design\Final Report and Presentation\Circuit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5574"/>
            <a:ext cx="7820025" cy="578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21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ME Design\Final Report and Presentation\Circuit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5574"/>
            <a:ext cx="7820025" cy="578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2590800"/>
            <a:ext cx="1371600" cy="2438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1371600"/>
            <a:ext cx="1371600" cy="1752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4724400"/>
            <a:ext cx="10668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590800"/>
            <a:ext cx="1066800" cy="5334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382" y="23553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2189434"/>
            <a:ext cx="1066800" cy="16587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1875351"/>
            <a:ext cx="121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DC/DC converter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4648200"/>
            <a:ext cx="121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regulator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24600" y="4971365"/>
            <a:ext cx="762000" cy="1572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326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3619324"/>
              </p:ext>
            </p:extLst>
          </p:nvPr>
        </p:nvGraphicFramePr>
        <p:xfrm>
          <a:off x="457200" y="2514600"/>
          <a:ext cx="8153400" cy="25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  <a:gridCol w="762000"/>
                <a:gridCol w="1676400"/>
                <a:gridCol w="1143000"/>
                <a:gridCol w="12192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Metric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Weight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PIC10F220/222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PIC12F510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PIC16F506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PIC12F615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I/O Pins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A/D Channels/Converters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A/D Resolution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Program Memory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091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6038093"/>
              </p:ext>
            </p:extLst>
          </p:nvPr>
        </p:nvGraphicFramePr>
        <p:xfrm>
          <a:off x="457200" y="2514600"/>
          <a:ext cx="8153400" cy="25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/>
                <a:gridCol w="762000"/>
                <a:gridCol w="1676400"/>
                <a:gridCol w="1143000"/>
                <a:gridCol w="12192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Metric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Weight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PIC10F220/222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PIC12F510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PIC16F506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PIC12F615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I/O Pins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A/D Channels/Converters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A/D Resolution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Program Memory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006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Microcontroller: PIC16F506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ore functionality, inexpensive ($.62/unit)</a:t>
            </a:r>
          </a:p>
          <a:p>
            <a:r>
              <a:rPr lang="en-US" dirty="0" smtClean="0"/>
              <a:t>14 pins</a:t>
            </a:r>
          </a:p>
          <a:p>
            <a:r>
              <a:rPr lang="en-US" dirty="0" smtClean="0"/>
              <a:t>67 bytes RAM, 1.5kB program memory</a:t>
            </a:r>
          </a:p>
          <a:p>
            <a:r>
              <a:rPr lang="en-US" dirty="0" smtClean="0"/>
              <a:t>High A/D resolution for comparator</a:t>
            </a:r>
          </a:p>
          <a:p>
            <a:r>
              <a:rPr lang="en-US" dirty="0" smtClean="0"/>
              <a:t>4MHz oscillator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Will be slowed down to 32kHz to save energy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Gives ~38Hz sampling rate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Infant breathing rate .5-1Hz</a:t>
            </a:r>
          </a:p>
        </p:txBody>
      </p:sp>
    </p:spTree>
    <p:extLst>
      <p:ext uri="{BB962C8B-B14F-4D97-AF65-F5344CB8AC3E}">
        <p14:creationId xmlns="" xmlns:p14="http://schemas.microsoft.com/office/powerpoint/2010/main" val="205752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World Health (EWH) Projects That Matter</a:t>
            </a:r>
          </a:p>
          <a:p>
            <a:r>
              <a:rPr lang="en-US" dirty="0" smtClean="0"/>
              <a:t>Greatly improve mortality rates of infants worldwide</a:t>
            </a:r>
          </a:p>
          <a:p>
            <a:r>
              <a:rPr lang="en-US" dirty="0" smtClean="0"/>
              <a:t>Not home monitoring</a:t>
            </a:r>
          </a:p>
          <a:p>
            <a:r>
              <a:rPr lang="en-US" dirty="0" smtClean="0"/>
              <a:t>Apnea of Prematurity and SIDS</a:t>
            </a:r>
          </a:p>
          <a:p>
            <a:r>
              <a:rPr lang="en-US" dirty="0" smtClean="0"/>
              <a:t>Cost efficient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1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Piezo</a:t>
            </a:r>
            <a:r>
              <a:rPr lang="en-US" dirty="0" smtClean="0"/>
              <a:t> voltage corresponds to motion from breathing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For max displacement motion, 4V/-4V</a:t>
            </a:r>
          </a:p>
          <a:p>
            <a:r>
              <a:rPr lang="en-US" dirty="0" smtClean="0"/>
              <a:t>DC/DC converter  changes -</a:t>
            </a:r>
            <a:r>
              <a:rPr lang="en-US" dirty="0" err="1" smtClean="0"/>
              <a:t>ve</a:t>
            </a:r>
            <a:r>
              <a:rPr lang="en-US" dirty="0" smtClean="0"/>
              <a:t> signal to +</a:t>
            </a:r>
            <a:r>
              <a:rPr lang="en-US" dirty="0" err="1" smtClean="0"/>
              <a:t>ve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PIC16F506 cannot process -</a:t>
            </a:r>
            <a:r>
              <a:rPr lang="en-US" sz="2400" dirty="0" err="1" smtClean="0">
                <a:solidFill>
                  <a:schemeClr val="tx1"/>
                </a:solidFill>
              </a:rPr>
              <a:t>ve</a:t>
            </a:r>
            <a:r>
              <a:rPr lang="en-US" sz="2400" dirty="0" smtClean="0">
                <a:solidFill>
                  <a:schemeClr val="tx1"/>
                </a:solidFill>
              </a:rPr>
              <a:t> signal</a:t>
            </a:r>
          </a:p>
          <a:p>
            <a:r>
              <a:rPr lang="en-US" dirty="0" smtClean="0"/>
              <a:t>Voltage regulator keeps steady input signal to microcontroller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Stable 5V input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Less opportunity for failure</a:t>
            </a:r>
          </a:p>
        </p:txBody>
      </p:sp>
    </p:spTree>
    <p:extLst>
      <p:ext uri="{BB962C8B-B14F-4D97-AF65-F5344CB8AC3E}">
        <p14:creationId xmlns="" xmlns:p14="http://schemas.microsoft.com/office/powerpoint/2010/main" val="155881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572000" cy="4325112"/>
          </a:xfrm>
        </p:spPr>
        <p:txBody>
          <a:bodyPr/>
          <a:lstStyle/>
          <a:p>
            <a:r>
              <a:rPr lang="en-US" dirty="0" smtClean="0"/>
              <a:t>Commercial 30mm PCB mount buzzer</a:t>
            </a:r>
          </a:p>
          <a:p>
            <a:r>
              <a:rPr lang="en-US" dirty="0" smtClean="0"/>
              <a:t>Wide operating voltage range (1-30V)</a:t>
            </a:r>
          </a:p>
          <a:p>
            <a:r>
              <a:rPr lang="en-US" dirty="0" smtClean="0"/>
              <a:t>Low current draw (~5mA)</a:t>
            </a:r>
          </a:p>
          <a:p>
            <a:r>
              <a:rPr lang="en-US" dirty="0" smtClean="0"/>
              <a:t>95dB, 2.5kHz frequency sound</a:t>
            </a:r>
            <a:endParaRPr lang="en-US" dirty="0"/>
          </a:p>
        </p:txBody>
      </p:sp>
      <p:pic>
        <p:nvPicPr>
          <p:cNvPr id="7170" name="Picture 2" descr="http://b.pololu-files.com/picture/0J1716.200.jpg?310fc858e777ff167132d3912969f5a3"/>
          <p:cNvPicPr>
            <a:picLocks noChangeAspect="1" noChangeArrowheads="1"/>
          </p:cNvPicPr>
          <p:nvPr/>
        </p:nvPicPr>
        <p:blipFill>
          <a:blip r:embed="rId2"/>
          <a:srcRect b="11538"/>
          <a:stretch>
            <a:fillRect/>
          </a:stretch>
        </p:blipFill>
        <p:spPr bwMode="auto">
          <a:xfrm>
            <a:off x="5334000" y="2819400"/>
            <a:ext cx="2822637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2778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clocked at 32kHz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38µA to run</a:t>
            </a:r>
          </a:p>
          <a:p>
            <a:r>
              <a:rPr lang="en-US" dirty="0" smtClean="0"/>
              <a:t>Power regulator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200µA</a:t>
            </a:r>
          </a:p>
          <a:p>
            <a:r>
              <a:rPr lang="en-US" dirty="0" smtClean="0"/>
              <a:t>~5000 hrs (or 7 months) to drain battery if continuously 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Assume energy cost of alarm, LED is negligible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pic>
        <p:nvPicPr>
          <p:cNvPr id="1026" name="Picture 2" descr="C:\Documents and Settings\Administrator\Desktop\COLLEGE\Senior\BME Design\Final Report and Presentation\PCB2.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16129"/>
            <a:ext cx="5562600" cy="4932271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26670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Cost: ~$7</a:t>
            </a:r>
          </a:p>
          <a:p>
            <a:r>
              <a:rPr lang="en-US" dirty="0" smtClean="0"/>
              <a:t>3.1’’ x 2.8’’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Flow Chart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5000" t="16889" r="26111" b="44439"/>
          <a:stretch>
            <a:fillRect/>
          </a:stretch>
        </p:blipFill>
        <p:spPr bwMode="auto">
          <a:xfrm>
            <a:off x="685800" y="2133600"/>
            <a:ext cx="786079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30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25000" t="44187" r="26111" b="6525"/>
          <a:stretch>
            <a:fillRect/>
          </a:stretch>
        </p:blipFill>
        <p:spPr bwMode="auto">
          <a:xfrm>
            <a:off x="685800" y="990600"/>
            <a:ext cx="786079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4445" t="16889" r="25555" b="58960"/>
          <a:stretch>
            <a:fillRect/>
          </a:stretch>
        </p:blipFill>
        <p:spPr bwMode="auto">
          <a:xfrm>
            <a:off x="576942" y="762000"/>
            <a:ext cx="807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445" t="43304" r="25555" b="28017"/>
          <a:stretch>
            <a:fillRect/>
          </a:stretch>
        </p:blipFill>
        <p:spPr bwMode="auto">
          <a:xfrm>
            <a:off x="576942" y="3200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445" t="47078" r="25555" b="6885"/>
          <a:stretch>
            <a:fillRect/>
          </a:stretch>
        </p:blipFill>
        <p:spPr bwMode="auto">
          <a:xfrm>
            <a:off x="576942" y="9144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en-US" dirty="0" smtClean="0"/>
              <a:t>Most prominent safety issues: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Noise above 80dB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Power supply interruption</a:t>
            </a:r>
            <a:endParaRPr lang="en-US" sz="2400" dirty="0" smtClean="0"/>
          </a:p>
          <a:p>
            <a:r>
              <a:rPr lang="en-US" dirty="0" smtClean="0"/>
              <a:t>On/off switch and LED low battery indicator reduces these risks</a:t>
            </a:r>
          </a:p>
          <a:p>
            <a:r>
              <a:rPr lang="en-US" dirty="0" smtClean="0"/>
              <a:t>Overall, very safe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DesignSafe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9444" t="25094" r="45556" b="36000"/>
          <a:stretch>
            <a:fillRect/>
          </a:stretch>
        </p:blipFill>
        <p:spPr bwMode="auto">
          <a:xfrm>
            <a:off x="1091172" y="2438400"/>
            <a:ext cx="690982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million neonatal deaths per year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353868190"/>
              </p:ext>
            </p:extLst>
          </p:nvPr>
        </p:nvGraphicFramePr>
        <p:xfrm>
          <a:off x="1905000" y="2819400"/>
          <a:ext cx="5303977" cy="362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023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</a:p>
          <a:p>
            <a:r>
              <a:rPr lang="en-US" dirty="0" smtClean="0"/>
              <a:t>Method 1: sell as complete package, no assembly required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Outsource manufacturing</a:t>
            </a:r>
          </a:p>
          <a:p>
            <a:r>
              <a:rPr lang="en-US" dirty="0" smtClean="0"/>
              <a:t>Method 2: sell all individual parts with instructions on how to assemble product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Provides cheaper option for 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 world countries</a:t>
            </a:r>
          </a:p>
        </p:txBody>
      </p:sp>
    </p:spTree>
    <p:extLst>
      <p:ext uri="{BB962C8B-B14F-4D97-AF65-F5344CB8AC3E}">
        <p14:creationId xmlns="" xmlns:p14="http://schemas.microsoft.com/office/powerpoint/2010/main" val="260525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Total: $9.61</a:t>
            </a:r>
          </a:p>
          <a:p>
            <a:r>
              <a:rPr lang="en-US" dirty="0" smtClean="0"/>
              <a:t>PCB lead time: 2-3 weeks</a:t>
            </a:r>
          </a:p>
          <a:p>
            <a:r>
              <a:rPr lang="en-US" dirty="0" smtClean="0"/>
              <a:t>Plastic casing lead time</a:t>
            </a:r>
            <a:r>
              <a:rPr lang="en-US" smtClean="0"/>
              <a:t>: 2-4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Weight: Monitor 2.5oz, chest strap ~1.7oz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362200"/>
          <a:ext cx="3200400" cy="1986915"/>
        </p:xfrm>
        <a:graphic>
          <a:graphicData uri="http://schemas.openxmlformats.org/drawingml/2006/table">
            <a:tbl>
              <a:tblPr/>
              <a:tblGrid>
                <a:gridCol w="2000250"/>
                <a:gridCol w="12001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 ($)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Resistors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DC/DC converter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connector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9V battery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200" y="2362200"/>
          <a:ext cx="3048000" cy="2270760"/>
        </p:xfrm>
        <a:graphic>
          <a:graphicData uri="http://schemas.openxmlformats.org/drawingml/2006/table">
            <a:tbl>
              <a:tblPr/>
              <a:tblGrid>
                <a:gridCol w="1828800"/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 ($)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Piezo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strip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Button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Breadboard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Wiring (20 gauge)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Plastic casing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Elastic strap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1167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 design specifications</a:t>
            </a:r>
          </a:p>
          <a:p>
            <a:r>
              <a:rPr lang="en-US" dirty="0" smtClean="0">
                <a:effectLst/>
              </a:rPr>
              <a:t>Mov</a:t>
            </a:r>
            <a:r>
              <a:rPr lang="en-US" dirty="0" smtClean="0"/>
              <a:t>e on to working prototype, mass production</a:t>
            </a:r>
          </a:p>
          <a:p>
            <a:r>
              <a:rPr lang="en-US" dirty="0" smtClean="0"/>
              <a:t>No IP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EWH non-profit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Disclosing design to public = lowest price</a:t>
            </a:r>
          </a:p>
          <a:p>
            <a:r>
              <a:rPr lang="en-US" dirty="0" smtClean="0"/>
              <a:t>What did </a:t>
            </a:r>
            <a:r>
              <a:rPr lang="en-US" smtClean="0"/>
              <a:t>we learn?</a:t>
            </a:r>
            <a:endParaRPr lang="en-US" dirty="0" smtClean="0"/>
          </a:p>
          <a:p>
            <a:r>
              <a:rPr lang="en-US" dirty="0" smtClean="0"/>
              <a:t>What would we do different?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20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420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1.4 million deaths for Asphyxiation and SIDS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1592565116"/>
              </p:ext>
            </p:extLst>
          </p:nvPr>
        </p:nvGraphicFramePr>
        <p:xfrm>
          <a:off x="2133600" y="2819400"/>
          <a:ext cx="5562600" cy="377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701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Design Requirements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0943588"/>
              </p:ext>
            </p:extLst>
          </p:nvPr>
        </p:nvGraphicFramePr>
        <p:xfrm>
          <a:off x="533400" y="2133600"/>
          <a:ext cx="8080331" cy="423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36"/>
                <a:gridCol w="5326595"/>
              </a:tblGrid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 within a typical</a:t>
                      </a:r>
                      <a:r>
                        <a:rPr lang="en-US" baseline="0" dirty="0" smtClean="0"/>
                        <a:t> crib (1 m x 0.8 m x 0.5 m)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Easily</a:t>
                      </a:r>
                      <a:r>
                        <a:rPr lang="en-US" baseline="0" dirty="0" smtClean="0"/>
                        <a:t> moved from crib to crib (Weigh &lt; 3 </a:t>
                      </a:r>
                      <a:r>
                        <a:rPr lang="en-US" baseline="0" dirty="0" err="1" smtClean="0"/>
                        <a:t>lb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80215">
                <a:tc>
                  <a:txBody>
                    <a:bodyPr/>
                    <a:lstStyle/>
                    <a:p>
                      <a:r>
                        <a:rPr lang="en-US" dirty="0" smtClean="0"/>
                        <a:t>Ease</a:t>
                      </a:r>
                      <a:r>
                        <a:rPr lang="en-US" baseline="0" dirty="0" smtClean="0"/>
                        <a:t>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require extensive</a:t>
                      </a:r>
                      <a:r>
                        <a:rPr lang="en-US" baseline="0" dirty="0" smtClean="0"/>
                        <a:t> mechanical/electrical knowledge</a:t>
                      </a:r>
                      <a:endParaRPr lang="en-US" dirty="0"/>
                    </a:p>
                  </a:txBody>
                  <a:tcPr/>
                </a:tc>
              </a:tr>
              <a:tr h="580215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Recognizable and Audible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draw nurse’s attention from reasonable distances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 breathing cessation</a:t>
                      </a:r>
                      <a:r>
                        <a:rPr lang="en-US" baseline="0" dirty="0" smtClean="0"/>
                        <a:t> for &gt; 20 sec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r>
                        <a:rPr lang="en-US" baseline="0" dirty="0" smtClean="0"/>
                        <a:t>w false alarms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Non-invasiveness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not affect infant’s breathing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cost &lt; $20 to manufacture</a:t>
                      </a:r>
                      <a:r>
                        <a:rPr lang="en-US" baseline="0" dirty="0" smtClean="0"/>
                        <a:t> and implement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Novelty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infringe</a:t>
                      </a:r>
                      <a:r>
                        <a:rPr lang="en-US" baseline="0" dirty="0" smtClean="0"/>
                        <a:t> on existing patents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91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Design Requirements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4856626"/>
              </p:ext>
            </p:extLst>
          </p:nvPr>
        </p:nvGraphicFramePr>
        <p:xfrm>
          <a:off x="533400" y="2133600"/>
          <a:ext cx="8080331" cy="423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36"/>
                <a:gridCol w="5326595"/>
              </a:tblGrid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 within a typical</a:t>
                      </a:r>
                      <a:r>
                        <a:rPr lang="en-US" baseline="0" dirty="0" smtClean="0"/>
                        <a:t> crib (1 m x 0.8 m x 0.5 m)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Easily</a:t>
                      </a:r>
                      <a:r>
                        <a:rPr lang="en-US" baseline="0" dirty="0" smtClean="0"/>
                        <a:t> moved from crib to crib (Weigh &lt; 3 </a:t>
                      </a:r>
                      <a:r>
                        <a:rPr lang="en-US" baseline="0" dirty="0" err="1" smtClean="0"/>
                        <a:t>lb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80215">
                <a:tc>
                  <a:txBody>
                    <a:bodyPr/>
                    <a:lstStyle/>
                    <a:p>
                      <a:r>
                        <a:rPr lang="en-US" dirty="0" smtClean="0"/>
                        <a:t>Ease</a:t>
                      </a:r>
                      <a:r>
                        <a:rPr lang="en-US" baseline="0" dirty="0" smtClean="0"/>
                        <a:t>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require extensive</a:t>
                      </a:r>
                      <a:r>
                        <a:rPr lang="en-US" baseline="0" dirty="0" smtClean="0"/>
                        <a:t> mechanical/electrical knowledge</a:t>
                      </a:r>
                      <a:endParaRPr lang="en-US" dirty="0"/>
                    </a:p>
                  </a:txBody>
                  <a:tcPr/>
                </a:tc>
              </a:tr>
              <a:tr h="580215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Recognizable and Audible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draw nurse’s attention from reasonable distances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Accurate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Detect breathing cessation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for &gt; 20 sec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r>
                        <a:rPr lang="en-US" baseline="0" dirty="0" smtClean="0"/>
                        <a:t>w false alarms</a:t>
                      </a:r>
                      <a:endParaRPr lang="en-US" dirty="0"/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Non-invasiveness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Does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not affect infant’s breathing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Must cost &lt; $20 to manufacture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and implement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2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Novelty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Does not infringe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on existing patents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19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otor Driven Siren, plug-in 110 V, 110 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9" y="2667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</a:t>
            </a:r>
            <a:endParaRPr lang="en-US" dirty="0"/>
          </a:p>
        </p:txBody>
      </p:sp>
      <p:pic>
        <p:nvPicPr>
          <p:cNvPr id="4" name="Picture 2" descr="http://www.rogerwendell.com/images/antennas/kashima_34_meter_space_ante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8" y="2895600"/>
            <a:ext cx="2057435" cy="14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eekadelphia.com/wp-content/uploads/2008/01/ardino_microcontrol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15" y="2699655"/>
            <a:ext cx="2237361" cy="1696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34898" y="3505200"/>
            <a:ext cx="775590" cy="172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9508" y="3531963"/>
            <a:ext cx="775590" cy="172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8114" y="4419600"/>
            <a:ext cx="169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Sensor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72698" y="4419600"/>
            <a:ext cx="250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Interpreter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2098" y="4444425"/>
            <a:ext cx="214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Alarm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otor Driven Siren, plug-in 110 V, 110 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9" y="2667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Components</a:t>
            </a:r>
            <a:endParaRPr lang="en-US" dirty="0"/>
          </a:p>
        </p:txBody>
      </p:sp>
      <p:pic>
        <p:nvPicPr>
          <p:cNvPr id="4" name="Picture 2" descr="http://www.rogerwendell.com/images/antennas/kashima_34_meter_space_ante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8" y="2895600"/>
            <a:ext cx="2057435" cy="14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eekadelphia.com/wp-content/uploads/2008/01/ardino_microcontrol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15" y="2699655"/>
            <a:ext cx="2237361" cy="1696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34898" y="3505200"/>
            <a:ext cx="775590" cy="172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9508" y="3531963"/>
            <a:ext cx="775590" cy="172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8114" y="4419600"/>
            <a:ext cx="169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Sensor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72698" y="4419600"/>
            <a:ext cx="250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Interpreter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92098" y="4444425"/>
            <a:ext cx="214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Alarm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25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Piezo</a:t>
            </a:r>
            <a:r>
              <a:rPr lang="en-US" sz="2400" dirty="0" smtClean="0"/>
              <a:t> film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25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Microcontroller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25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PCB mount buzzer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Piezoelectric model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Materials that generate a voltage when deformed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Relatively inexpensive (approx. $3/unit)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Can generate relatively large currents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5" descr="https://dlnmh9ip6v2uc.cloudfront.net/images/products/9/1/9/6/09196-0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0517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533</TotalTime>
  <Words>781</Words>
  <Application>Microsoft Office PowerPoint</Application>
  <PresentationFormat>On-screen Show (4:3)</PresentationFormat>
  <Paragraphs>290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Infant Respiratory Rate Monitor Group 11</vt:lpstr>
      <vt:lpstr>Need</vt:lpstr>
      <vt:lpstr>Need</vt:lpstr>
      <vt:lpstr>Need</vt:lpstr>
      <vt:lpstr>Specific Design Requirements</vt:lpstr>
      <vt:lpstr>Specific Design Requirements</vt:lpstr>
      <vt:lpstr>Design Components</vt:lpstr>
      <vt:lpstr>Design Components</vt:lpstr>
      <vt:lpstr>Sensor</vt:lpstr>
      <vt:lpstr>Model</vt:lpstr>
      <vt:lpstr>Model</vt:lpstr>
      <vt:lpstr>Chest Strap</vt:lpstr>
      <vt:lpstr>Monitor</vt:lpstr>
      <vt:lpstr>Product Components</vt:lpstr>
      <vt:lpstr>Circuit</vt:lpstr>
      <vt:lpstr>Circuit</vt:lpstr>
      <vt:lpstr>Microcontroller</vt:lpstr>
      <vt:lpstr>Microcontroller</vt:lpstr>
      <vt:lpstr>Microcontroller: PIC16F506</vt:lpstr>
      <vt:lpstr>Signal Acquisition</vt:lpstr>
      <vt:lpstr>Alarm</vt:lpstr>
      <vt:lpstr>Power Consumption</vt:lpstr>
      <vt:lpstr>PCB</vt:lpstr>
      <vt:lpstr>Software Flow Chart</vt:lpstr>
      <vt:lpstr>Slide 25</vt:lpstr>
      <vt:lpstr>Slide 26</vt:lpstr>
      <vt:lpstr>Slide 27</vt:lpstr>
      <vt:lpstr>Safety</vt:lpstr>
      <vt:lpstr>DesignSafe</vt:lpstr>
      <vt:lpstr>Assembly</vt:lpstr>
      <vt:lpstr>Parts</vt:lpstr>
      <vt:lpstr>Conclusions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Respiratory Rate Monitor Group 11</dc:title>
  <dc:creator>Windows User</dc:creator>
  <cp:lastModifiedBy>Timothy Lau</cp:lastModifiedBy>
  <cp:revision>54</cp:revision>
  <dcterms:created xsi:type="dcterms:W3CDTF">2012-12-01T19:55:06Z</dcterms:created>
  <dcterms:modified xsi:type="dcterms:W3CDTF">2012-12-03T13:57:09Z</dcterms:modified>
</cp:coreProperties>
</file>